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embeddedFontLst>
    <p:embeddedFont>
      <p:font typeface="Tahoma" panose="020B0604030504040204" pitchFamily="34" charset="0"/>
      <p:regular r:id="rId19"/>
      <p:bold r:id="rId20"/>
    </p:embeddedFont>
    <p:embeddedFont>
      <p:font typeface="Trebuchet MS" panose="020B060302020202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gtpo1JgL3V+AzqkdqH4YEyk3QS6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1283246e67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 name="Google Shape;141;g21283246e6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ba66d2ca94_0_13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ba66d2ca94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5" name="Google Shape;205;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0" name="Google Shape;210;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9" name="Google Shape;219;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 name="Google Shape;230;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0" name="Google Shape;240;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9" name="Google Shape;249;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1295add1c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7" name="Google Shape;147;g21295add1c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1360ed146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g21360ed146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 name="Google Shape;15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ba66d2ca9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g2ba66d2ca94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1" name="Google Shape;171;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7" name="Google Shape;177;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3" name="Google Shape;183;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3" name="Google Shape;193;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2"/>
        <p:cNvGrpSpPr/>
        <p:nvPr/>
      </p:nvGrpSpPr>
      <p:grpSpPr>
        <a:xfrm>
          <a:off x="0" y="0"/>
          <a:ext cx="0" cy="0"/>
          <a:chOff x="0" y="0"/>
          <a:chExt cx="0" cy="0"/>
        </a:xfrm>
      </p:grpSpPr>
      <p:grpSp>
        <p:nvGrpSpPr>
          <p:cNvPr id="23" name="Google Shape;23;p17"/>
          <p:cNvGrpSpPr/>
          <p:nvPr/>
        </p:nvGrpSpPr>
        <p:grpSpPr>
          <a:xfrm>
            <a:off x="0" y="-8467"/>
            <a:ext cx="12192000" cy="6866467"/>
            <a:chOff x="0" y="-8467"/>
            <a:chExt cx="12192000" cy="6866467"/>
          </a:xfrm>
        </p:grpSpPr>
        <p:cxnSp>
          <p:nvCxnSpPr>
            <p:cNvPr id="24" name="Google Shape;24;p17"/>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5" name="Google Shape;25;p17"/>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26" name="Google Shape;26;p17"/>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8235"/>
              </a:schemeClr>
            </a:solidFill>
            <a:ln>
              <a:noFill/>
            </a:ln>
          </p:spPr>
        </p:sp>
        <p:sp>
          <p:nvSpPr>
            <p:cNvPr id="27" name="Google Shape;27;p17"/>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8" name="Google Shape;28;p17"/>
            <p:cNvSpPr/>
            <p:nvPr/>
          </p:nvSpPr>
          <p:spPr>
            <a:xfrm>
              <a:off x="8932333" y="3048000"/>
              <a:ext cx="3259667" cy="3810000"/>
            </a:xfrm>
            <a:prstGeom prst="triangle">
              <a:avLst>
                <a:gd name="adj" fmla="val 100000"/>
              </a:avLst>
            </a:prstGeom>
            <a:solidFill>
              <a:schemeClr val="accent2">
                <a:alpha val="7019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7"/>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8235"/>
              </a:srgbClr>
            </a:solidFill>
            <a:ln>
              <a:noFill/>
            </a:ln>
          </p:spPr>
        </p:sp>
        <p:sp>
          <p:nvSpPr>
            <p:cNvPr id="30" name="Google Shape;30;p17"/>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8235"/>
              </a:srgbClr>
            </a:solidFill>
            <a:ln>
              <a:noFill/>
            </a:ln>
          </p:spPr>
        </p:sp>
        <p:sp>
          <p:nvSpPr>
            <p:cNvPr id="31" name="Google Shape;31;p17"/>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3137"/>
              </a:schemeClr>
            </a:solidFill>
            <a:ln>
              <a:noFill/>
            </a:ln>
          </p:spPr>
        </p:sp>
        <p:sp>
          <p:nvSpPr>
            <p:cNvPr id="32" name="Google Shape;32;p17"/>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17"/>
            <p:cNvSpPr/>
            <p:nvPr/>
          </p:nvSpPr>
          <p:spPr>
            <a:xfrm rot="10800000">
              <a:off x="0" y="0"/>
              <a:ext cx="842596" cy="5666154"/>
            </a:xfrm>
            <a:prstGeom prst="triangle">
              <a:avLst>
                <a:gd name="adj" fmla="val 100000"/>
              </a:avLst>
            </a:prstGeom>
            <a:solidFill>
              <a:schemeClr val="accent1">
                <a:alpha val="8313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4" name="Google Shape;34;p17"/>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endParaRPr/>
          </a:p>
        </p:txBody>
      </p:sp>
      <p:sp>
        <p:nvSpPr>
          <p:cNvPr id="36" name="Google Shape;36;p1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0"/>
        <p:cNvGrpSpPr/>
        <p:nvPr/>
      </p:nvGrpSpPr>
      <p:grpSpPr>
        <a:xfrm>
          <a:off x="0" y="0"/>
          <a:ext cx="0" cy="0"/>
          <a:chOff x="0" y="0"/>
          <a:chExt cx="0" cy="0"/>
        </a:xfrm>
      </p:grpSpPr>
      <p:sp>
        <p:nvSpPr>
          <p:cNvPr id="91" name="Google Shape;91;p26"/>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6"/>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93" name="Google Shape;93;p2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6"/>
        <p:cNvGrpSpPr/>
        <p:nvPr/>
      </p:nvGrpSpPr>
      <p:grpSpPr>
        <a:xfrm>
          <a:off x="0" y="0"/>
          <a:ext cx="0" cy="0"/>
          <a:chOff x="0" y="0"/>
          <a:chExt cx="0" cy="0"/>
        </a:xfrm>
      </p:grpSpPr>
      <p:sp>
        <p:nvSpPr>
          <p:cNvPr id="97" name="Google Shape;97;p27"/>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7"/>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280"/>
              <a:buFont typeface="Trebuchet MS"/>
              <a:buNone/>
              <a:defRPr sz="1600">
                <a:solidFill>
                  <a:srgbClr val="7F7F7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99" name="Google Shape;99;p27"/>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00" name="Google Shape;100;p2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p27"/>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BFE47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04" name="Google Shape;104;p27"/>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BFE471"/>
                </a:solidFill>
                <a:latin typeface="Arial"/>
                <a:ea typeface="Arial"/>
                <a:cs typeface="Arial"/>
                <a:sym typeface="Arial"/>
              </a:rPr>
              <a:t>”</a:t>
            </a:r>
            <a:endParaRPr sz="1800" b="0" i="0" u="none" strike="noStrike" cap="none">
              <a:solidFill>
                <a:srgbClr val="BFE47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5"/>
        <p:cNvGrpSpPr/>
        <p:nvPr/>
      </p:nvGrpSpPr>
      <p:grpSpPr>
        <a:xfrm>
          <a:off x="0" y="0"/>
          <a:ext cx="0" cy="0"/>
          <a:chOff x="0" y="0"/>
          <a:chExt cx="0" cy="0"/>
        </a:xfrm>
      </p:grpSpPr>
      <p:sp>
        <p:nvSpPr>
          <p:cNvPr id="106" name="Google Shape;106;p28"/>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28"/>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08" name="Google Shape;108;p2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2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2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1"/>
        <p:cNvGrpSpPr/>
        <p:nvPr/>
      </p:nvGrpSpPr>
      <p:grpSpPr>
        <a:xfrm>
          <a:off x="0" y="0"/>
          <a:ext cx="0" cy="0"/>
          <a:chOff x="0" y="0"/>
          <a:chExt cx="0" cy="0"/>
        </a:xfrm>
      </p:grpSpPr>
      <p:sp>
        <p:nvSpPr>
          <p:cNvPr id="112" name="Google Shape;112;p29"/>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9"/>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rgbClr val="3F3F3F"/>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14" name="Google Shape;114;p29"/>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15" name="Google Shape;115;p2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2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2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118" name="Google Shape;118;p29"/>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BFE47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19" name="Google Shape;119;p29"/>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BFE47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0"/>
        <p:cNvGrpSpPr/>
        <p:nvPr/>
      </p:nvGrpSpPr>
      <p:grpSpPr>
        <a:xfrm>
          <a:off x="0" y="0"/>
          <a:ext cx="0" cy="0"/>
          <a:chOff x="0" y="0"/>
          <a:chExt cx="0" cy="0"/>
        </a:xfrm>
      </p:grpSpPr>
      <p:sp>
        <p:nvSpPr>
          <p:cNvPr id="121" name="Google Shape;121;p30"/>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4400"/>
              <a:buFont typeface="Trebuchet MS"/>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0"/>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Trebuchet MS"/>
              <a:buNone/>
              <a:defRPr sz="2400">
                <a:solidFill>
                  <a:schemeClr val="accent1"/>
                </a:solidFill>
              </a:defRPr>
            </a:lvl1pPr>
            <a:lvl2pPr marL="914400" lvl="1" indent="-228600" algn="l">
              <a:lnSpc>
                <a:spcPct val="100000"/>
              </a:lnSpc>
              <a:spcBef>
                <a:spcPts val="1000"/>
              </a:spcBef>
              <a:spcAft>
                <a:spcPts val="0"/>
              </a:spcAft>
              <a:buSzPts val="1280"/>
              <a:buFont typeface="Trebuchet MS"/>
              <a:buNone/>
              <a:defRPr/>
            </a:lvl2pPr>
            <a:lvl3pPr marL="1371600" lvl="2" indent="-228600" algn="l">
              <a:lnSpc>
                <a:spcPct val="100000"/>
              </a:lnSpc>
              <a:spcBef>
                <a:spcPts val="1000"/>
              </a:spcBef>
              <a:spcAft>
                <a:spcPts val="0"/>
              </a:spcAft>
              <a:buSzPts val="1120"/>
              <a:buFont typeface="Trebuchet MS"/>
              <a:buNone/>
              <a:defRPr/>
            </a:lvl3pPr>
            <a:lvl4pPr marL="1828800" lvl="3" indent="-228600" algn="l">
              <a:lnSpc>
                <a:spcPct val="100000"/>
              </a:lnSpc>
              <a:spcBef>
                <a:spcPts val="1000"/>
              </a:spcBef>
              <a:spcAft>
                <a:spcPts val="0"/>
              </a:spcAft>
              <a:buSzPts val="960"/>
              <a:buFont typeface="Trebuchet MS"/>
              <a:buNone/>
              <a:defRPr/>
            </a:lvl4pPr>
            <a:lvl5pPr marL="2286000" lvl="4" indent="-228600" algn="l">
              <a:lnSpc>
                <a:spcPct val="100000"/>
              </a:lnSpc>
              <a:spcBef>
                <a:spcPts val="1000"/>
              </a:spcBef>
              <a:spcAft>
                <a:spcPts val="0"/>
              </a:spcAft>
              <a:buSzPts val="960"/>
              <a:buFont typeface="Trebuchet MS"/>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23" name="Google Shape;123;p30"/>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124" name="Google Shape;124;p3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3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7"/>
        <p:cNvGrpSpPr/>
        <p:nvPr/>
      </p:nvGrpSpPr>
      <p:grpSpPr>
        <a:xfrm>
          <a:off x="0" y="0"/>
          <a:ext cx="0" cy="0"/>
          <a:chOff x="0" y="0"/>
          <a:chExt cx="0" cy="0"/>
        </a:xfrm>
      </p:grpSpPr>
      <p:sp>
        <p:nvSpPr>
          <p:cNvPr id="128" name="Google Shape;128;p3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31"/>
          <p:cNvSpPr txBox="1">
            <a:spLocks noGrp="1"/>
          </p:cNvSpPr>
          <p:nvPr>
            <p:ph type="body" idx="1"/>
          </p:nvPr>
        </p:nvSpPr>
        <p:spPr>
          <a:xfrm rot="5400000">
            <a:off x="3035281"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30" name="Google Shape;130;p3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3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3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3"/>
        <p:cNvGrpSpPr/>
        <p:nvPr/>
      </p:nvGrpSpPr>
      <p:grpSpPr>
        <a:xfrm>
          <a:off x="0" y="0"/>
          <a:ext cx="0" cy="0"/>
          <a:chOff x="0" y="0"/>
          <a:chExt cx="0" cy="0"/>
        </a:xfrm>
      </p:grpSpPr>
      <p:sp>
        <p:nvSpPr>
          <p:cNvPr id="134" name="Google Shape;134;p32"/>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32"/>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136" name="Google Shape;136;p3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3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3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9"/>
        <p:cNvGrpSpPr/>
        <p:nvPr/>
      </p:nvGrpSpPr>
      <p:grpSpPr>
        <a:xfrm>
          <a:off x="0" y="0"/>
          <a:ext cx="0" cy="0"/>
          <a:chOff x="0" y="0"/>
          <a:chExt cx="0" cy="0"/>
        </a:xfrm>
      </p:grpSpPr>
      <p:sp>
        <p:nvSpPr>
          <p:cNvPr id="40" name="Google Shape;40;p1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42" name="Google Shape;42;p1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4000"/>
              <a:buFont typeface="Trebuchet MS"/>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600"/>
              <a:buNone/>
              <a:defRPr sz="20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48" name="Google Shape;48;p1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p2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0"/>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4" name="Google Shape;54;p20"/>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5" name="Google Shape;55;p2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61" name="Google Shape;61;p21"/>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62" name="Google Shape;62;p21"/>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63" name="Google Shape;63;p21"/>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64" name="Google Shape;64;p2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2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2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Google Shape;77;p24"/>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4"/>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9" name="Google Shape;79;p24"/>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1120"/>
              <a:buNone/>
              <a:defRPr sz="1400"/>
            </a:lvl2pPr>
            <a:lvl3pPr marL="1371600" lvl="2" indent="-228600" algn="l">
              <a:lnSpc>
                <a:spcPct val="100000"/>
              </a:lnSpc>
              <a:spcBef>
                <a:spcPts val="1000"/>
              </a:spcBef>
              <a:spcAft>
                <a:spcPts val="0"/>
              </a:spcAft>
              <a:buSzPts val="960"/>
              <a:buNone/>
              <a:defRPr sz="1200"/>
            </a:lvl3pPr>
            <a:lvl4pPr marL="1828800" lvl="3" indent="-228600" algn="l">
              <a:lnSpc>
                <a:spcPct val="100000"/>
              </a:lnSpc>
              <a:spcBef>
                <a:spcPts val="1000"/>
              </a:spcBef>
              <a:spcAft>
                <a:spcPts val="0"/>
              </a:spcAft>
              <a:buSzPts val="800"/>
              <a:buNone/>
              <a:defRPr sz="1000"/>
            </a:lvl4pPr>
            <a:lvl5pPr marL="2286000" lvl="4" indent="-228600" algn="l">
              <a:lnSpc>
                <a:spcPct val="100000"/>
              </a:lnSpc>
              <a:spcBef>
                <a:spcPts val="1000"/>
              </a:spcBef>
              <a:spcAft>
                <a:spcPts val="0"/>
              </a:spcAft>
              <a:buSzPts val="800"/>
              <a:buNone/>
              <a:defRPr sz="1000"/>
            </a:lvl5pPr>
            <a:lvl6pPr marL="2743200" lvl="5" indent="-228600" algn="l">
              <a:lnSpc>
                <a:spcPct val="100000"/>
              </a:lnSpc>
              <a:spcBef>
                <a:spcPts val="1000"/>
              </a:spcBef>
              <a:spcAft>
                <a:spcPts val="0"/>
              </a:spcAft>
              <a:buSzPts val="800"/>
              <a:buNone/>
              <a:defRPr sz="1000"/>
            </a:lvl6pPr>
            <a:lvl7pPr marL="3200400" lvl="6" indent="-228600" algn="l">
              <a:lnSpc>
                <a:spcPct val="100000"/>
              </a:lnSpc>
              <a:spcBef>
                <a:spcPts val="1000"/>
              </a:spcBef>
              <a:spcAft>
                <a:spcPts val="0"/>
              </a:spcAft>
              <a:buSzPts val="800"/>
              <a:buNone/>
              <a:defRPr sz="1000"/>
            </a:lvl7pPr>
            <a:lvl8pPr marL="3657600" lvl="7" indent="-228600" algn="l">
              <a:lnSpc>
                <a:spcPct val="100000"/>
              </a:lnSpc>
              <a:spcBef>
                <a:spcPts val="1000"/>
              </a:spcBef>
              <a:spcAft>
                <a:spcPts val="0"/>
              </a:spcAft>
              <a:buSzPts val="800"/>
              <a:buNone/>
              <a:defRPr sz="1000"/>
            </a:lvl8pPr>
            <a:lvl9pPr marL="4114800" lvl="8" indent="-228600" algn="l">
              <a:lnSpc>
                <a:spcPct val="100000"/>
              </a:lnSpc>
              <a:spcBef>
                <a:spcPts val="1000"/>
              </a:spcBef>
              <a:spcAft>
                <a:spcPts val="0"/>
              </a:spcAft>
              <a:buSzPts val="800"/>
              <a:buNone/>
              <a:defRPr sz="1000"/>
            </a:lvl9pPr>
          </a:lstStyle>
          <a:p>
            <a:endParaRPr/>
          </a:p>
        </p:txBody>
      </p:sp>
      <p:sp>
        <p:nvSpPr>
          <p:cNvPr id="80" name="Google Shape;80;p2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p25"/>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accent1"/>
              </a:buClr>
              <a:buSzPts val="2400"/>
              <a:buFont typeface="Trebuchet MS"/>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5"/>
          <p:cNvSpPr>
            <a:spLocks noGrp="1"/>
          </p:cNvSpPr>
          <p:nvPr>
            <p:ph type="pic" idx="2"/>
          </p:nvPr>
        </p:nvSpPr>
        <p:spPr>
          <a:xfrm>
            <a:off x="677334" y="609600"/>
            <a:ext cx="8596668" cy="3845718"/>
          </a:xfrm>
          <a:prstGeom prst="rect">
            <a:avLst/>
          </a:prstGeom>
          <a:noFill/>
          <a:ln>
            <a:noFill/>
          </a:ln>
        </p:spPr>
      </p:sp>
      <p:sp>
        <p:nvSpPr>
          <p:cNvPr id="86" name="Google Shape;86;p25"/>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87" name="Google Shape;87;p2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6"/>
          <p:cNvGrpSpPr/>
          <p:nvPr/>
        </p:nvGrpSpPr>
        <p:grpSpPr>
          <a:xfrm>
            <a:off x="0" y="-8467"/>
            <a:ext cx="12192000" cy="6866467"/>
            <a:chOff x="0" y="-8467"/>
            <a:chExt cx="12192000" cy="6866467"/>
          </a:xfrm>
        </p:grpSpPr>
        <p:cxnSp>
          <p:nvCxnSpPr>
            <p:cNvPr id="7" name="Google Shape;7;p16"/>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8" name="Google Shape;8;p16"/>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9" name="Google Shape;9;p16"/>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8235"/>
              </a:schemeClr>
            </a:solidFill>
            <a:ln>
              <a:noFill/>
            </a:ln>
          </p:spPr>
        </p:sp>
        <p:sp>
          <p:nvSpPr>
            <p:cNvPr id="10" name="Google Shape;10;p16"/>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6"/>
            <p:cNvSpPr/>
            <p:nvPr/>
          </p:nvSpPr>
          <p:spPr>
            <a:xfrm>
              <a:off x="8932333" y="3048000"/>
              <a:ext cx="3259667" cy="3810000"/>
            </a:xfrm>
            <a:prstGeom prst="triangle">
              <a:avLst>
                <a:gd name="adj" fmla="val 100000"/>
              </a:avLst>
            </a:prstGeom>
            <a:solidFill>
              <a:schemeClr val="accent2">
                <a:alpha val="70196"/>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6"/>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8235"/>
              </a:srgbClr>
            </a:solidFill>
            <a:ln>
              <a:noFill/>
            </a:ln>
          </p:spPr>
        </p:sp>
        <p:sp>
          <p:nvSpPr>
            <p:cNvPr id="13" name="Google Shape;13;p16"/>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8235"/>
              </a:srgbClr>
            </a:solidFill>
            <a:ln>
              <a:noFill/>
            </a:ln>
          </p:spPr>
        </p:sp>
        <p:sp>
          <p:nvSpPr>
            <p:cNvPr id="14" name="Google Shape;14;p16"/>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3137"/>
              </a:schemeClr>
            </a:solidFill>
            <a:ln>
              <a:noFill/>
            </a:ln>
          </p:spPr>
        </p:sp>
        <p:sp>
          <p:nvSpPr>
            <p:cNvPr id="15" name="Google Shape;15;p16"/>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6"/>
            <p:cNvSpPr/>
            <p:nvPr/>
          </p:nvSpPr>
          <p:spPr>
            <a:xfrm>
              <a:off x="0" y="4013200"/>
              <a:ext cx="448733" cy="2844800"/>
            </a:xfrm>
            <a:prstGeom prst="triangle">
              <a:avLst>
                <a:gd name="adj" fmla="val 0"/>
              </a:avLst>
            </a:prstGeom>
            <a:solidFill>
              <a:schemeClr val="accent1">
                <a:alpha val="8313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 name="Google Shape;17;p1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8" name="Google Shape;18;p16"/>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1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0" name="Google Shape;20;p1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1" name="Google Shape;21;p1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hpz9MJpAqcQ"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gc.com/home/gcu/scorekeeping-baseball-softbal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21283246e67_0_5"/>
          <p:cNvSpPr txBox="1">
            <a:spLocks noGrp="1"/>
          </p:cNvSpPr>
          <p:nvPr>
            <p:ph type="subTitle" idx="1"/>
          </p:nvPr>
        </p:nvSpPr>
        <p:spPr>
          <a:xfrm>
            <a:off x="1507067" y="4050832"/>
            <a:ext cx="7767000" cy="1415157"/>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920"/>
              <a:buNone/>
            </a:pPr>
            <a:r>
              <a:rPr lang="en-US" sz="2400" b="1" dirty="0">
                <a:solidFill>
                  <a:schemeClr val="dk1"/>
                </a:solidFill>
              </a:rPr>
              <a:t>Dublin Little League Scorekeeper Meeting</a:t>
            </a:r>
            <a:endParaRPr sz="2400" b="1" dirty="0">
              <a:solidFill>
                <a:schemeClr val="dk1"/>
              </a:solidFill>
            </a:endParaRPr>
          </a:p>
          <a:p>
            <a:pPr marL="0" lvl="0" indent="0" algn="ctr" rtl="0">
              <a:lnSpc>
                <a:spcPct val="100000"/>
              </a:lnSpc>
              <a:spcBef>
                <a:spcPts val="1000"/>
              </a:spcBef>
              <a:spcAft>
                <a:spcPts val="0"/>
              </a:spcAft>
              <a:buSzPts val="1920"/>
              <a:buNone/>
            </a:pPr>
            <a:r>
              <a:rPr lang="en-US" sz="2400" b="1" dirty="0">
                <a:solidFill>
                  <a:schemeClr val="dk1"/>
                </a:solidFill>
              </a:rPr>
              <a:t>February 21, 2024 @ 7 pm</a:t>
            </a:r>
            <a:endParaRPr dirty="0"/>
          </a:p>
        </p:txBody>
      </p:sp>
      <p:pic>
        <p:nvPicPr>
          <p:cNvPr id="144" name="Google Shape;144;g21283246e67_0_5"/>
          <p:cNvPicPr preferRelativeResize="0"/>
          <p:nvPr/>
        </p:nvPicPr>
        <p:blipFill rotWithShape="1">
          <a:blip r:embed="rId3">
            <a:alphaModFix/>
          </a:blip>
          <a:srcRect/>
          <a:stretch/>
        </p:blipFill>
        <p:spPr>
          <a:xfrm>
            <a:off x="3769582" y="621833"/>
            <a:ext cx="3023104" cy="280716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2ba66d2ca94_0_139"/>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pic>
        <p:nvPicPr>
          <p:cNvPr id="202" name="Google Shape;202;g2ba66d2ca94_0_139" descr="Follow me on Instagram @DavidMorrisiii&#10;&#10;lol I have lost my mind part 8! please like and subscribe!" title="BEST Little League Baseball Plays!">
            <a:hlinkClick r:id="rId3"/>
          </p:cNvPr>
          <p:cNvPicPr preferRelativeResize="0"/>
          <p:nvPr/>
        </p:nvPicPr>
        <p:blipFill>
          <a:blip r:embed="rId4">
            <a:alphaModFix/>
          </a:blip>
          <a:stretch>
            <a:fillRect/>
          </a:stretch>
        </p:blipFill>
        <p:spPr>
          <a:xfrm>
            <a:off x="1075250" y="810875"/>
            <a:ext cx="10190600" cy="5732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0"/>
          <p:cNvSpPr txBox="1">
            <a:spLocks noGrp="1"/>
          </p:cNvSpPr>
          <p:nvPr>
            <p:ph type="title"/>
          </p:nvPr>
        </p:nvSpPr>
        <p:spPr>
          <a:xfrm>
            <a:off x="785284" y="2768600"/>
            <a:ext cx="8596668" cy="13208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3600"/>
              <a:buNone/>
            </a:pPr>
            <a:r>
              <a:rPr lang="en-US"/>
              <a:t>Appendix</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US" sz="2700"/>
              <a:t>How to record results on Dublin Little League Website</a:t>
            </a:r>
            <a:br>
              <a:rPr lang="en-US"/>
            </a:br>
            <a:endParaRPr/>
          </a:p>
        </p:txBody>
      </p:sp>
      <p:sp>
        <p:nvSpPr>
          <p:cNvPr id="213" name="Google Shape;213;p11"/>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137160" lvl="0" indent="0" algn="l" rtl="0">
              <a:lnSpc>
                <a:spcPct val="100000"/>
              </a:lnSpc>
              <a:spcBef>
                <a:spcPts val="1000"/>
              </a:spcBef>
              <a:spcAft>
                <a:spcPts val="0"/>
              </a:spcAft>
              <a:buSzPts val="1440"/>
              <a:buNone/>
            </a:pPr>
            <a:r>
              <a:rPr lang="en-US" sz="1800" b="0" i="0" u="none" strike="noStrike">
                <a:solidFill>
                  <a:srgbClr val="000000"/>
                </a:solidFill>
                <a:latin typeface="Arial"/>
                <a:ea typeface="Arial"/>
                <a:cs typeface="Arial"/>
                <a:sym typeface="Arial"/>
              </a:rPr>
              <a:t>1. Go to the Dublinll.org website </a:t>
            </a:r>
            <a:br>
              <a:rPr lang="en-US" sz="1800" b="0" i="0" u="none" strike="noStrike">
                <a:solidFill>
                  <a:srgbClr val="000000"/>
                </a:solidFill>
                <a:latin typeface="Arial"/>
                <a:ea typeface="Arial"/>
                <a:cs typeface="Arial"/>
                <a:sym typeface="Arial"/>
              </a:rPr>
            </a:br>
            <a:r>
              <a:rPr lang="en-US" sz="1800" b="0" i="0" u="none" strike="noStrike">
                <a:solidFill>
                  <a:srgbClr val="000000"/>
                </a:solidFill>
                <a:latin typeface="Arial"/>
                <a:ea typeface="Arial"/>
                <a:cs typeface="Arial"/>
                <a:sym typeface="Arial"/>
              </a:rPr>
              <a:t>2. Login with the same login you used to register your player(s)</a:t>
            </a:r>
            <a:endParaRPr/>
          </a:p>
        </p:txBody>
      </p:sp>
      <p:grpSp>
        <p:nvGrpSpPr>
          <p:cNvPr id="214" name="Google Shape;214;p11"/>
          <p:cNvGrpSpPr/>
          <p:nvPr/>
        </p:nvGrpSpPr>
        <p:grpSpPr>
          <a:xfrm>
            <a:off x="775932" y="3143250"/>
            <a:ext cx="8596668" cy="2030669"/>
            <a:chOff x="547332" y="3136900"/>
            <a:chExt cx="8596668" cy="2030669"/>
          </a:xfrm>
        </p:grpSpPr>
        <p:pic>
          <p:nvPicPr>
            <p:cNvPr id="215" name="Google Shape;215;p11"/>
            <p:cNvPicPr preferRelativeResize="0"/>
            <p:nvPr/>
          </p:nvPicPr>
          <p:blipFill rotWithShape="1">
            <a:blip r:embed="rId3">
              <a:alphaModFix/>
            </a:blip>
            <a:srcRect/>
            <a:stretch/>
          </p:blipFill>
          <p:spPr>
            <a:xfrm>
              <a:off x="547332" y="3136900"/>
              <a:ext cx="8596668" cy="2030669"/>
            </a:xfrm>
            <a:prstGeom prst="rect">
              <a:avLst/>
            </a:prstGeom>
            <a:noFill/>
            <a:ln>
              <a:noFill/>
            </a:ln>
          </p:spPr>
        </p:pic>
        <p:sp>
          <p:nvSpPr>
            <p:cNvPr id="216" name="Google Shape;216;p11"/>
            <p:cNvSpPr/>
            <p:nvPr/>
          </p:nvSpPr>
          <p:spPr>
            <a:xfrm>
              <a:off x="6172200" y="3136900"/>
              <a:ext cx="1047750" cy="508000"/>
            </a:xfrm>
            <a:prstGeom prst="ellipse">
              <a:avLst/>
            </a:prstGeom>
            <a:noFill/>
            <a:ln w="254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US" sz="2700"/>
              <a:t>How to record results on Dublin Little League Website</a:t>
            </a:r>
            <a:br>
              <a:rPr lang="en-US"/>
            </a:br>
            <a:endParaRPr/>
          </a:p>
        </p:txBody>
      </p:sp>
      <p:sp>
        <p:nvSpPr>
          <p:cNvPr id="222" name="Google Shape;222;p12"/>
          <p:cNvSpPr txBox="1">
            <a:spLocks noGrp="1"/>
          </p:cNvSpPr>
          <p:nvPr>
            <p:ph type="body" idx="1"/>
          </p:nvPr>
        </p:nvSpPr>
        <p:spPr>
          <a:xfrm>
            <a:off x="677334" y="1524001"/>
            <a:ext cx="8596668" cy="4517362"/>
          </a:xfrm>
          <a:prstGeom prst="rect">
            <a:avLst/>
          </a:prstGeom>
          <a:noFill/>
          <a:ln>
            <a:noFill/>
          </a:ln>
        </p:spPr>
        <p:txBody>
          <a:bodyPr spcFirstLastPara="1" wrap="square" lIns="91425" tIns="45700" rIns="91425" bIns="45700" anchor="t" anchorCtr="0">
            <a:normAutofit/>
          </a:bodyPr>
          <a:lstStyle/>
          <a:p>
            <a:pPr marL="137160" lvl="0" indent="0" algn="l" rtl="0">
              <a:lnSpc>
                <a:spcPct val="100000"/>
              </a:lnSpc>
              <a:spcBef>
                <a:spcPts val="1000"/>
              </a:spcBef>
              <a:spcAft>
                <a:spcPts val="0"/>
              </a:spcAft>
              <a:buSzPts val="1440"/>
              <a:buNone/>
            </a:pPr>
            <a:r>
              <a:rPr lang="en-US" sz="1800" b="0" i="0" u="none" strike="noStrike">
                <a:solidFill>
                  <a:srgbClr val="000000"/>
                </a:solidFill>
                <a:latin typeface="Arial"/>
                <a:ea typeface="Arial"/>
                <a:cs typeface="Arial"/>
                <a:sym typeface="Arial"/>
              </a:rPr>
              <a:t>3. Click on ""Home" to get back to the main screen, where you will see a new option on the upper ribbon for "Team Central" as well as a new options on the top left for "schedule."</a:t>
            </a:r>
            <a:endParaRPr/>
          </a:p>
        </p:txBody>
      </p:sp>
      <p:pic>
        <p:nvPicPr>
          <p:cNvPr id="223" name="Google Shape;223;p12"/>
          <p:cNvPicPr preferRelativeResize="0"/>
          <p:nvPr/>
        </p:nvPicPr>
        <p:blipFill rotWithShape="1">
          <a:blip r:embed="rId3">
            <a:alphaModFix/>
          </a:blip>
          <a:srcRect/>
          <a:stretch/>
        </p:blipFill>
        <p:spPr>
          <a:xfrm>
            <a:off x="2317245" y="2844801"/>
            <a:ext cx="6082217" cy="3109912"/>
          </a:xfrm>
          <a:prstGeom prst="rect">
            <a:avLst/>
          </a:prstGeom>
          <a:noFill/>
          <a:ln>
            <a:noFill/>
          </a:ln>
        </p:spPr>
      </p:pic>
      <p:sp>
        <p:nvSpPr>
          <p:cNvPr id="224" name="Google Shape;224;p12"/>
          <p:cNvSpPr/>
          <p:nvPr/>
        </p:nvSpPr>
        <p:spPr>
          <a:xfrm>
            <a:off x="2355850" y="5216524"/>
            <a:ext cx="914400" cy="27305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225" name="Google Shape;225;p12"/>
          <p:cNvGrpSpPr/>
          <p:nvPr/>
        </p:nvGrpSpPr>
        <p:grpSpPr>
          <a:xfrm>
            <a:off x="2323595" y="2825751"/>
            <a:ext cx="6082217" cy="3109912"/>
            <a:chOff x="2323595" y="2825751"/>
            <a:chExt cx="6082217" cy="3109912"/>
          </a:xfrm>
        </p:grpSpPr>
        <p:pic>
          <p:nvPicPr>
            <p:cNvPr id="226" name="Google Shape;226;p12"/>
            <p:cNvPicPr preferRelativeResize="0"/>
            <p:nvPr/>
          </p:nvPicPr>
          <p:blipFill rotWithShape="1">
            <a:blip r:embed="rId3">
              <a:alphaModFix/>
            </a:blip>
            <a:srcRect/>
            <a:stretch/>
          </p:blipFill>
          <p:spPr>
            <a:xfrm>
              <a:off x="2323595" y="2825751"/>
              <a:ext cx="6082217" cy="3109912"/>
            </a:xfrm>
            <a:prstGeom prst="rect">
              <a:avLst/>
            </a:prstGeom>
            <a:noFill/>
            <a:ln>
              <a:noFill/>
            </a:ln>
          </p:spPr>
        </p:pic>
        <p:sp>
          <p:nvSpPr>
            <p:cNvPr id="227" name="Google Shape;227;p12"/>
            <p:cNvSpPr/>
            <p:nvPr/>
          </p:nvSpPr>
          <p:spPr>
            <a:xfrm>
              <a:off x="2362200" y="5197474"/>
              <a:ext cx="914400" cy="27305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US" sz="2700"/>
              <a:t>How to record results on Dublin Little League Website</a:t>
            </a:r>
            <a:br>
              <a:rPr lang="en-US"/>
            </a:br>
            <a:endParaRPr/>
          </a:p>
        </p:txBody>
      </p:sp>
      <p:sp>
        <p:nvSpPr>
          <p:cNvPr id="233" name="Google Shape;233;p13"/>
          <p:cNvSpPr txBox="1">
            <a:spLocks noGrp="1"/>
          </p:cNvSpPr>
          <p:nvPr>
            <p:ph type="body" idx="1"/>
          </p:nvPr>
        </p:nvSpPr>
        <p:spPr>
          <a:xfrm>
            <a:off x="677334" y="1524001"/>
            <a:ext cx="8596668" cy="4517362"/>
          </a:xfrm>
          <a:prstGeom prst="rect">
            <a:avLst/>
          </a:prstGeom>
          <a:noFill/>
          <a:ln>
            <a:noFill/>
          </a:ln>
        </p:spPr>
        <p:txBody>
          <a:bodyPr spcFirstLastPara="1" wrap="square" lIns="91425" tIns="45700" rIns="91425" bIns="45700" anchor="t" anchorCtr="0">
            <a:normAutofit/>
          </a:bodyPr>
          <a:lstStyle/>
          <a:p>
            <a:pPr marL="137160" lvl="0" indent="0" algn="l" rtl="0">
              <a:lnSpc>
                <a:spcPct val="100000"/>
              </a:lnSpc>
              <a:spcBef>
                <a:spcPts val="1000"/>
              </a:spcBef>
              <a:spcAft>
                <a:spcPts val="0"/>
              </a:spcAft>
              <a:buSzPts val="1440"/>
              <a:buNone/>
            </a:pPr>
            <a:r>
              <a:rPr lang="en-US" sz="1800" b="0" i="0" u="none" strike="noStrike">
                <a:solidFill>
                  <a:srgbClr val="000000"/>
                </a:solidFill>
                <a:latin typeface="Arial"/>
                <a:ea typeface="Arial"/>
                <a:cs typeface="Arial"/>
                <a:sym typeface="Arial"/>
              </a:rPr>
              <a:t>4. </a:t>
            </a:r>
            <a:r>
              <a:rPr lang="en-US">
                <a:solidFill>
                  <a:srgbClr val="000000"/>
                </a:solidFill>
                <a:latin typeface="Arial"/>
                <a:ea typeface="Arial"/>
                <a:cs typeface="Arial"/>
                <a:sym typeface="Arial"/>
              </a:rPr>
              <a:t>Put your mouse over “Team  Central” a drop down will appear then click on “Team Director”</a:t>
            </a:r>
            <a:endParaRPr/>
          </a:p>
        </p:txBody>
      </p:sp>
      <p:grpSp>
        <p:nvGrpSpPr>
          <p:cNvPr id="234" name="Google Shape;234;p13"/>
          <p:cNvGrpSpPr/>
          <p:nvPr/>
        </p:nvGrpSpPr>
        <p:grpSpPr>
          <a:xfrm>
            <a:off x="1817332" y="3289299"/>
            <a:ext cx="6945668" cy="2044700"/>
            <a:chOff x="1836382" y="2844801"/>
            <a:chExt cx="6945668" cy="2044700"/>
          </a:xfrm>
        </p:grpSpPr>
        <p:pic>
          <p:nvPicPr>
            <p:cNvPr id="235" name="Google Shape;235;p13"/>
            <p:cNvPicPr preferRelativeResize="0"/>
            <p:nvPr/>
          </p:nvPicPr>
          <p:blipFill rotWithShape="1">
            <a:blip r:embed="rId3">
              <a:alphaModFix/>
            </a:blip>
            <a:srcRect l="21572" t="7870" r="21458" b="62315"/>
            <a:stretch/>
          </p:blipFill>
          <p:spPr>
            <a:xfrm>
              <a:off x="1836382" y="2844801"/>
              <a:ext cx="6945668" cy="2044700"/>
            </a:xfrm>
            <a:prstGeom prst="rect">
              <a:avLst/>
            </a:prstGeom>
            <a:noFill/>
            <a:ln>
              <a:noFill/>
            </a:ln>
          </p:spPr>
        </p:pic>
        <p:sp>
          <p:nvSpPr>
            <p:cNvPr id="236" name="Google Shape;236;p13"/>
            <p:cNvSpPr/>
            <p:nvPr/>
          </p:nvSpPr>
          <p:spPr>
            <a:xfrm>
              <a:off x="2730500" y="4422774"/>
              <a:ext cx="914400" cy="27305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7" name="Google Shape;237;p13"/>
            <p:cNvSpPr/>
            <p:nvPr/>
          </p:nvSpPr>
          <p:spPr>
            <a:xfrm>
              <a:off x="6762750" y="4105274"/>
              <a:ext cx="914400" cy="27305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US" sz="2700"/>
              <a:t>How to record results on Dublin Little League Website</a:t>
            </a:r>
            <a:br>
              <a:rPr lang="en-US"/>
            </a:br>
            <a:endParaRPr/>
          </a:p>
        </p:txBody>
      </p:sp>
      <p:sp>
        <p:nvSpPr>
          <p:cNvPr id="243" name="Google Shape;243;p14"/>
          <p:cNvSpPr txBox="1">
            <a:spLocks noGrp="1"/>
          </p:cNvSpPr>
          <p:nvPr>
            <p:ph type="body" idx="1"/>
          </p:nvPr>
        </p:nvSpPr>
        <p:spPr>
          <a:xfrm>
            <a:off x="677334" y="1524001"/>
            <a:ext cx="2669116" cy="4517362"/>
          </a:xfrm>
          <a:prstGeom prst="rect">
            <a:avLst/>
          </a:prstGeom>
          <a:noFill/>
          <a:ln>
            <a:noFill/>
          </a:ln>
        </p:spPr>
        <p:txBody>
          <a:bodyPr spcFirstLastPara="1" wrap="square" lIns="91425" tIns="45700" rIns="91425" bIns="45700" anchor="t" anchorCtr="0">
            <a:normAutofit/>
          </a:bodyPr>
          <a:lstStyle/>
          <a:p>
            <a:pPr marL="137160" lvl="0" indent="0" algn="l" rtl="0">
              <a:lnSpc>
                <a:spcPct val="100000"/>
              </a:lnSpc>
              <a:spcBef>
                <a:spcPts val="1000"/>
              </a:spcBef>
              <a:spcAft>
                <a:spcPts val="0"/>
              </a:spcAft>
              <a:buSzPts val="1440"/>
              <a:buNone/>
            </a:pPr>
            <a:r>
              <a:rPr lang="en-US" sz="1800" b="0" i="0" u="none" strike="noStrike">
                <a:solidFill>
                  <a:srgbClr val="000000"/>
                </a:solidFill>
                <a:latin typeface="Arial"/>
                <a:ea typeface="Arial"/>
                <a:cs typeface="Arial"/>
                <a:sym typeface="Arial"/>
              </a:rPr>
              <a:t>5. </a:t>
            </a:r>
            <a:r>
              <a:rPr lang="en-US">
                <a:solidFill>
                  <a:srgbClr val="000000"/>
                </a:solidFill>
                <a:latin typeface="Arial"/>
                <a:ea typeface="Arial"/>
                <a:cs typeface="Arial"/>
                <a:sym typeface="Arial"/>
              </a:rPr>
              <a:t>Find your team and if you have the right access you should see “Calendar” click on that. There are filters to help with finding your team.</a:t>
            </a:r>
            <a:endParaRPr/>
          </a:p>
        </p:txBody>
      </p:sp>
      <p:grpSp>
        <p:nvGrpSpPr>
          <p:cNvPr id="244" name="Google Shape;244;p14"/>
          <p:cNvGrpSpPr/>
          <p:nvPr/>
        </p:nvGrpSpPr>
        <p:grpSpPr>
          <a:xfrm>
            <a:off x="3594100" y="1358900"/>
            <a:ext cx="5607050" cy="4889500"/>
            <a:chOff x="3594100" y="1358900"/>
            <a:chExt cx="5607050" cy="4889500"/>
          </a:xfrm>
        </p:grpSpPr>
        <p:pic>
          <p:nvPicPr>
            <p:cNvPr id="245" name="Google Shape;245;p14"/>
            <p:cNvPicPr preferRelativeResize="0"/>
            <p:nvPr/>
          </p:nvPicPr>
          <p:blipFill rotWithShape="1">
            <a:blip r:embed="rId3">
              <a:alphaModFix/>
            </a:blip>
            <a:srcRect l="25416" t="8890" r="28594" b="19815"/>
            <a:stretch/>
          </p:blipFill>
          <p:spPr>
            <a:xfrm>
              <a:off x="3594100" y="1358900"/>
              <a:ext cx="5607050" cy="4889500"/>
            </a:xfrm>
            <a:prstGeom prst="rect">
              <a:avLst/>
            </a:prstGeom>
            <a:noFill/>
            <a:ln>
              <a:noFill/>
            </a:ln>
          </p:spPr>
        </p:pic>
        <p:sp>
          <p:nvSpPr>
            <p:cNvPr id="246" name="Google Shape;246;p14"/>
            <p:cNvSpPr/>
            <p:nvPr/>
          </p:nvSpPr>
          <p:spPr>
            <a:xfrm>
              <a:off x="4400550" y="4584700"/>
              <a:ext cx="609600" cy="342901"/>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US" sz="2700"/>
              <a:t>How to record results on Dublin Little League Website</a:t>
            </a:r>
            <a:br>
              <a:rPr lang="en-US"/>
            </a:br>
            <a:endParaRPr/>
          </a:p>
        </p:txBody>
      </p:sp>
      <p:sp>
        <p:nvSpPr>
          <p:cNvPr id="252" name="Google Shape;252;p15"/>
          <p:cNvSpPr txBox="1">
            <a:spLocks noGrp="1"/>
          </p:cNvSpPr>
          <p:nvPr>
            <p:ph type="body" idx="1"/>
          </p:nvPr>
        </p:nvSpPr>
        <p:spPr>
          <a:xfrm>
            <a:off x="677334" y="1524001"/>
            <a:ext cx="2669116" cy="4517362"/>
          </a:xfrm>
          <a:prstGeom prst="rect">
            <a:avLst/>
          </a:prstGeom>
          <a:noFill/>
          <a:ln>
            <a:noFill/>
          </a:ln>
        </p:spPr>
        <p:txBody>
          <a:bodyPr spcFirstLastPara="1" wrap="square" lIns="91425" tIns="45700" rIns="91425" bIns="45700" anchor="t" anchorCtr="0">
            <a:normAutofit/>
          </a:bodyPr>
          <a:lstStyle/>
          <a:p>
            <a:pPr marL="137160" lvl="0" indent="0" algn="l" rtl="0">
              <a:lnSpc>
                <a:spcPct val="100000"/>
              </a:lnSpc>
              <a:spcBef>
                <a:spcPts val="1000"/>
              </a:spcBef>
              <a:spcAft>
                <a:spcPts val="0"/>
              </a:spcAft>
              <a:buSzPts val="1440"/>
              <a:buNone/>
            </a:pPr>
            <a:r>
              <a:rPr lang="en-US" sz="1800" b="0" i="0" u="none" strike="noStrike">
                <a:solidFill>
                  <a:srgbClr val="000000"/>
                </a:solidFill>
                <a:latin typeface="Arial"/>
                <a:ea typeface="Arial"/>
                <a:cs typeface="Arial"/>
                <a:sym typeface="Arial"/>
              </a:rPr>
              <a:t>6. Click on Results and then you will get a list of games to add the score to. You only need to add the scores. No other information is required.</a:t>
            </a:r>
            <a:endParaRPr/>
          </a:p>
        </p:txBody>
      </p:sp>
      <p:pic>
        <p:nvPicPr>
          <p:cNvPr id="253" name="Google Shape;253;p15"/>
          <p:cNvPicPr preferRelativeResize="0"/>
          <p:nvPr/>
        </p:nvPicPr>
        <p:blipFill rotWithShape="1">
          <a:blip r:embed="rId3">
            <a:alphaModFix/>
          </a:blip>
          <a:srcRect l="24686" t="16111" r="26041" b="30091"/>
          <a:stretch/>
        </p:blipFill>
        <p:spPr>
          <a:xfrm>
            <a:off x="3511550" y="1584325"/>
            <a:ext cx="6007100" cy="3689350"/>
          </a:xfrm>
          <a:prstGeom prst="rect">
            <a:avLst/>
          </a:prstGeom>
          <a:noFill/>
          <a:ln>
            <a:noFill/>
          </a:ln>
        </p:spPr>
      </p:pic>
      <p:sp>
        <p:nvSpPr>
          <p:cNvPr id="254" name="Google Shape;254;p15"/>
          <p:cNvSpPr/>
          <p:nvPr/>
        </p:nvSpPr>
        <p:spPr>
          <a:xfrm>
            <a:off x="4975668" y="4686300"/>
            <a:ext cx="593282" cy="50165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21295add1c6_0_0"/>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US"/>
              <a:t>Thank you for Scorekeeping</a:t>
            </a:r>
            <a:endParaRPr/>
          </a:p>
        </p:txBody>
      </p:sp>
      <p:sp>
        <p:nvSpPr>
          <p:cNvPr id="150" name="Google Shape;150;g21295add1c6_0_0"/>
          <p:cNvSpPr txBox="1">
            <a:spLocks noGrp="1"/>
          </p:cNvSpPr>
          <p:nvPr>
            <p:ph type="body" idx="1"/>
          </p:nvPr>
        </p:nvSpPr>
        <p:spPr>
          <a:xfrm>
            <a:off x="849774" y="1888437"/>
            <a:ext cx="8668500" cy="51405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1000"/>
              </a:spcBef>
              <a:spcAft>
                <a:spcPts val="0"/>
              </a:spcAft>
              <a:buSzPts val="1440"/>
              <a:buChar char="►"/>
            </a:pPr>
            <a:r>
              <a:rPr lang="en-US"/>
              <a:t>Dublin Little League is 100% volunteer based. Without volunteer support we would not be able to function as a league.</a:t>
            </a:r>
            <a:endParaRPr/>
          </a:p>
          <a:p>
            <a:pPr marL="342900" lvl="0" indent="-342900" algn="l" rtl="0">
              <a:lnSpc>
                <a:spcPct val="100000"/>
              </a:lnSpc>
              <a:spcBef>
                <a:spcPts val="1000"/>
              </a:spcBef>
              <a:spcAft>
                <a:spcPts val="0"/>
              </a:spcAft>
              <a:buSzPts val="1440"/>
              <a:buChar char="►"/>
            </a:pPr>
            <a:r>
              <a:rPr lang="en-US"/>
              <a:t>Don’t forget… we are doing this for the kids.</a:t>
            </a:r>
            <a:endParaRPr/>
          </a:p>
          <a:p>
            <a:pPr marL="0" lvl="0" indent="0" algn="l" rtl="0">
              <a:lnSpc>
                <a:spcPct val="100000"/>
              </a:lnSpc>
              <a:spcBef>
                <a:spcPts val="1000"/>
              </a:spcBef>
              <a:spcAft>
                <a:spcPts val="0"/>
              </a:spcAft>
              <a:buSzPts val="1440"/>
              <a:buNone/>
            </a:pPr>
            <a:endParaRPr/>
          </a:p>
          <a:p>
            <a:pPr marL="342900" lvl="0" indent="-342900" algn="l" rtl="0">
              <a:lnSpc>
                <a:spcPct val="100000"/>
              </a:lnSpc>
              <a:spcBef>
                <a:spcPts val="1000"/>
              </a:spcBef>
              <a:spcAft>
                <a:spcPts val="0"/>
              </a:spcAft>
              <a:buSzPts val="1440"/>
              <a:buChar char="►"/>
            </a:pPr>
            <a:r>
              <a:rPr lang="en-US"/>
              <a:t>Meeting Agenda:</a:t>
            </a:r>
            <a:endParaRPr/>
          </a:p>
          <a:p>
            <a:pPr marL="800100" lvl="1" indent="-342900" algn="l" rtl="0">
              <a:lnSpc>
                <a:spcPct val="100000"/>
              </a:lnSpc>
              <a:spcBef>
                <a:spcPts val="1000"/>
              </a:spcBef>
              <a:spcAft>
                <a:spcPts val="0"/>
              </a:spcAft>
              <a:buSzPts val="1440"/>
              <a:buChar char="►"/>
            </a:pPr>
            <a:r>
              <a:rPr lang="en-US"/>
              <a:t>Update on changes to the scorekeeper goal (new and experienced scorekeepers)</a:t>
            </a:r>
            <a:endParaRPr/>
          </a:p>
          <a:p>
            <a:pPr marL="800100" lvl="1" indent="-342900" algn="l" rtl="0">
              <a:lnSpc>
                <a:spcPct val="100000"/>
              </a:lnSpc>
              <a:spcBef>
                <a:spcPts val="1000"/>
              </a:spcBef>
              <a:spcAft>
                <a:spcPts val="0"/>
              </a:spcAft>
              <a:buSzPts val="1440"/>
              <a:buChar char="►"/>
            </a:pPr>
            <a:r>
              <a:rPr lang="en-US"/>
              <a:t>Provide training to new scorekeepers on how to use game changer</a:t>
            </a:r>
            <a:endParaRPr/>
          </a:p>
          <a:p>
            <a:pPr marL="0" lvl="0" indent="0" algn="l" rtl="0">
              <a:lnSpc>
                <a:spcPct val="100000"/>
              </a:lnSpc>
              <a:spcBef>
                <a:spcPts val="1000"/>
              </a:spcBef>
              <a:spcAft>
                <a:spcPts val="0"/>
              </a:spcAft>
              <a:buSzPts val="144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21360ed1461_0_0"/>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US"/>
              <a:t>Game Changer Update</a:t>
            </a:r>
            <a:endParaRPr u="sng"/>
          </a:p>
        </p:txBody>
      </p:sp>
      <p:sp>
        <p:nvSpPr>
          <p:cNvPr id="156" name="Google Shape;156;g21360ed1461_0_0"/>
          <p:cNvSpPr txBox="1">
            <a:spLocks noGrp="1"/>
          </p:cNvSpPr>
          <p:nvPr>
            <p:ph type="body" idx="1"/>
          </p:nvPr>
        </p:nvSpPr>
        <p:spPr>
          <a:xfrm>
            <a:off x="911007" y="1363435"/>
            <a:ext cx="8668500" cy="3159028"/>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1000"/>
              </a:spcBef>
              <a:spcAft>
                <a:spcPts val="0"/>
              </a:spcAft>
              <a:buSzPts val="1640"/>
              <a:buChar char="►"/>
            </a:pPr>
            <a:r>
              <a:rPr lang="en-US" sz="2000">
                <a:solidFill>
                  <a:schemeClr val="dk1"/>
                </a:solidFill>
              </a:rPr>
              <a:t>As long as you are scorekeeping a “League scheduled Game” in the system both teams will get the stats updates for the game</a:t>
            </a:r>
            <a:endParaRPr/>
          </a:p>
          <a:p>
            <a:pPr marL="342900" lvl="0" indent="-342900" algn="l" rtl="0">
              <a:lnSpc>
                <a:spcPct val="100000"/>
              </a:lnSpc>
              <a:spcBef>
                <a:spcPts val="1000"/>
              </a:spcBef>
              <a:spcAft>
                <a:spcPts val="0"/>
              </a:spcAft>
              <a:buSzPts val="1640"/>
              <a:buChar char="►"/>
            </a:pPr>
            <a:r>
              <a:rPr lang="en-US" sz="2000" b="1" u="sng">
                <a:solidFill>
                  <a:schemeClr val="dk1"/>
                </a:solidFill>
              </a:rPr>
              <a:t>Do not have two people keep score for a single a game this year!</a:t>
            </a:r>
            <a:endParaRPr/>
          </a:p>
          <a:p>
            <a:pPr marL="342900" lvl="0" indent="-342900" algn="l" rtl="0">
              <a:lnSpc>
                <a:spcPct val="100000"/>
              </a:lnSpc>
              <a:spcBef>
                <a:spcPts val="1000"/>
              </a:spcBef>
              <a:spcAft>
                <a:spcPts val="0"/>
              </a:spcAft>
              <a:buSzPts val="1640"/>
              <a:buChar char="►"/>
            </a:pPr>
            <a:r>
              <a:rPr lang="en-US" sz="2000">
                <a:solidFill>
                  <a:schemeClr val="dk1"/>
                </a:solidFill>
              </a:rPr>
              <a:t>Home Team is responsible for keeping score</a:t>
            </a:r>
            <a:endParaRPr sz="2000">
              <a:solidFill>
                <a:schemeClr val="dk1"/>
              </a:solidFill>
            </a:endParaRPr>
          </a:p>
          <a:p>
            <a:pPr marL="342900" lvl="0" indent="0" algn="l" rtl="0">
              <a:lnSpc>
                <a:spcPct val="100000"/>
              </a:lnSpc>
              <a:spcBef>
                <a:spcPts val="1000"/>
              </a:spcBef>
              <a:spcAft>
                <a:spcPts val="0"/>
              </a:spcAft>
              <a:buSzPts val="1440"/>
              <a:buNone/>
            </a:pPr>
            <a:endParaRPr/>
          </a:p>
          <a:p>
            <a:pPr marL="0" lvl="0" indent="0" algn="l" rtl="0">
              <a:lnSpc>
                <a:spcPct val="100000"/>
              </a:lnSpc>
              <a:spcBef>
                <a:spcPts val="1000"/>
              </a:spcBef>
              <a:spcAft>
                <a:spcPts val="0"/>
              </a:spcAft>
              <a:buSzPts val="144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US"/>
              <a:t>Upload Results</a:t>
            </a:r>
            <a:endParaRPr u="sng"/>
          </a:p>
        </p:txBody>
      </p:sp>
      <p:sp>
        <p:nvSpPr>
          <p:cNvPr id="162" name="Google Shape;162;p1"/>
          <p:cNvSpPr txBox="1">
            <a:spLocks noGrp="1"/>
          </p:cNvSpPr>
          <p:nvPr>
            <p:ph type="body" idx="1"/>
          </p:nvPr>
        </p:nvSpPr>
        <p:spPr>
          <a:xfrm>
            <a:off x="911007" y="1351188"/>
            <a:ext cx="8668500" cy="3159028"/>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1000"/>
              </a:spcBef>
              <a:spcAft>
                <a:spcPts val="0"/>
              </a:spcAft>
              <a:buSzPts val="1640"/>
              <a:buChar char="►"/>
            </a:pPr>
            <a:r>
              <a:rPr lang="en-US" sz="2000">
                <a:solidFill>
                  <a:schemeClr val="dk1"/>
                </a:solidFill>
              </a:rPr>
              <a:t>Reminder the home team is responsible for uploading the results on the Dublin little league website.</a:t>
            </a:r>
            <a:endParaRPr/>
          </a:p>
          <a:p>
            <a:pPr marL="342900" lvl="0" indent="-342900" algn="l" rtl="0">
              <a:lnSpc>
                <a:spcPct val="100000"/>
              </a:lnSpc>
              <a:spcBef>
                <a:spcPts val="1000"/>
              </a:spcBef>
              <a:spcAft>
                <a:spcPts val="0"/>
              </a:spcAft>
              <a:buSzPts val="1640"/>
              <a:buChar char="►"/>
            </a:pPr>
            <a:r>
              <a:rPr lang="en-US" sz="2000">
                <a:solidFill>
                  <a:schemeClr val="dk1"/>
                </a:solidFill>
              </a:rPr>
              <a:t>Please upload within 24 hour of the end of the game.</a:t>
            </a:r>
            <a:endParaRPr/>
          </a:p>
          <a:p>
            <a:pPr marL="342900" lvl="0" indent="-342900" algn="l" rtl="0">
              <a:lnSpc>
                <a:spcPct val="100000"/>
              </a:lnSpc>
              <a:spcBef>
                <a:spcPts val="1000"/>
              </a:spcBef>
              <a:spcAft>
                <a:spcPts val="0"/>
              </a:spcAft>
              <a:buSzPts val="1640"/>
              <a:buChar char="►"/>
            </a:pPr>
            <a:r>
              <a:rPr lang="en-US" sz="2000">
                <a:solidFill>
                  <a:schemeClr val="dk1"/>
                </a:solidFill>
              </a:rPr>
              <a:t>For AA and above this is how the standings for playoffs is determined</a:t>
            </a:r>
            <a:endParaRPr/>
          </a:p>
          <a:p>
            <a:pPr marL="342900" lvl="0" indent="-342900" algn="l" rtl="0">
              <a:lnSpc>
                <a:spcPct val="100000"/>
              </a:lnSpc>
              <a:spcBef>
                <a:spcPts val="1000"/>
              </a:spcBef>
              <a:spcAft>
                <a:spcPts val="0"/>
              </a:spcAft>
              <a:buSzPts val="1640"/>
              <a:buChar char="►"/>
            </a:pPr>
            <a:r>
              <a:rPr lang="en-US" sz="2000">
                <a:solidFill>
                  <a:schemeClr val="dk1"/>
                </a:solidFill>
              </a:rPr>
              <a:t>Instructions for how to do this are in the appendix of this presentation. </a:t>
            </a:r>
            <a:endParaRPr/>
          </a:p>
          <a:p>
            <a:pPr marL="342900" lvl="0" indent="-238759" algn="l" rtl="0">
              <a:lnSpc>
                <a:spcPct val="100000"/>
              </a:lnSpc>
              <a:spcBef>
                <a:spcPts val="1000"/>
              </a:spcBef>
              <a:spcAft>
                <a:spcPts val="0"/>
              </a:spcAft>
              <a:buSzPts val="1640"/>
              <a:buNone/>
            </a:pPr>
            <a:endParaRPr sz="2000">
              <a:solidFill>
                <a:schemeClr val="dk1"/>
              </a:solidFill>
            </a:endParaRPr>
          </a:p>
          <a:p>
            <a:pPr marL="342900" lvl="0" indent="-238759" algn="l" rtl="0">
              <a:lnSpc>
                <a:spcPct val="100000"/>
              </a:lnSpc>
              <a:spcBef>
                <a:spcPts val="1000"/>
              </a:spcBef>
              <a:spcAft>
                <a:spcPts val="0"/>
              </a:spcAft>
              <a:buSzPts val="1640"/>
              <a:buNone/>
            </a:pPr>
            <a:endParaRPr sz="2000" b="1" u="sng">
              <a:solidFill>
                <a:schemeClr val="dk1"/>
              </a:solidFill>
            </a:endParaRPr>
          </a:p>
          <a:p>
            <a:pPr marL="342900" lvl="0" indent="0" algn="l" rtl="0">
              <a:lnSpc>
                <a:spcPct val="100000"/>
              </a:lnSpc>
              <a:spcBef>
                <a:spcPts val="1000"/>
              </a:spcBef>
              <a:spcAft>
                <a:spcPts val="0"/>
              </a:spcAft>
              <a:buSzPts val="1440"/>
              <a:buNone/>
            </a:pPr>
            <a:endParaRPr/>
          </a:p>
          <a:p>
            <a:pPr marL="0" lvl="0" indent="0" algn="l" rtl="0">
              <a:lnSpc>
                <a:spcPct val="100000"/>
              </a:lnSpc>
              <a:spcBef>
                <a:spcPts val="1000"/>
              </a:spcBef>
              <a:spcAft>
                <a:spcPts val="0"/>
              </a:spcAft>
              <a:buSzPts val="144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2ba66d2ca94_0_0"/>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US"/>
              <a:t>Updated Local Rules* for 2024</a:t>
            </a:r>
            <a:endParaRPr/>
          </a:p>
        </p:txBody>
      </p:sp>
      <p:sp>
        <p:nvSpPr>
          <p:cNvPr id="168" name="Google Shape;168;g2ba66d2ca94_0_0"/>
          <p:cNvSpPr txBox="1">
            <a:spLocks noGrp="1"/>
          </p:cNvSpPr>
          <p:nvPr>
            <p:ph type="body" idx="1"/>
          </p:nvPr>
        </p:nvSpPr>
        <p:spPr>
          <a:xfrm>
            <a:off x="849774" y="1888437"/>
            <a:ext cx="8668500" cy="5140500"/>
          </a:xfrm>
          <a:prstGeom prst="rect">
            <a:avLst/>
          </a:prstGeom>
          <a:noFill/>
          <a:ln>
            <a:noFill/>
          </a:ln>
        </p:spPr>
        <p:txBody>
          <a:bodyPr spcFirstLastPara="1" wrap="square" lIns="91425" tIns="45700" rIns="91425" bIns="45700" anchor="t" anchorCtr="0">
            <a:normAutofit/>
          </a:bodyPr>
          <a:lstStyle/>
          <a:p>
            <a:pPr marL="342900" lvl="0" indent="-342900" algn="l" rtl="0">
              <a:spcBef>
                <a:spcPts val="1000"/>
              </a:spcBef>
              <a:spcAft>
                <a:spcPts val="0"/>
              </a:spcAft>
              <a:buSzPts val="1440"/>
              <a:buChar char="►"/>
            </a:pPr>
            <a:r>
              <a:rPr lang="en-US"/>
              <a:t>The League had rules meetings with all the coaches to inform them of the changes.</a:t>
            </a:r>
            <a:endParaRPr/>
          </a:p>
          <a:p>
            <a:pPr marL="0" lvl="0" indent="0" algn="l" rtl="0">
              <a:lnSpc>
                <a:spcPct val="100000"/>
              </a:lnSpc>
              <a:spcBef>
                <a:spcPts val="1000"/>
              </a:spcBef>
              <a:spcAft>
                <a:spcPts val="0"/>
              </a:spcAft>
              <a:buNone/>
            </a:pPr>
            <a:endParaRPr/>
          </a:p>
          <a:p>
            <a:pPr marL="342900" lvl="0" indent="-342900" algn="l" rtl="0">
              <a:lnSpc>
                <a:spcPct val="100000"/>
              </a:lnSpc>
              <a:spcBef>
                <a:spcPts val="1000"/>
              </a:spcBef>
              <a:spcAft>
                <a:spcPts val="0"/>
              </a:spcAft>
              <a:buSzPts val="1440"/>
              <a:buChar char="►"/>
            </a:pPr>
            <a:r>
              <a:rPr lang="en-US"/>
              <a:t>Added a Code of Conduct</a:t>
            </a:r>
            <a:endParaRPr/>
          </a:p>
          <a:p>
            <a:pPr marL="342900" lvl="0" indent="-342900" algn="l" rtl="0">
              <a:lnSpc>
                <a:spcPct val="100000"/>
              </a:lnSpc>
              <a:spcBef>
                <a:spcPts val="1000"/>
              </a:spcBef>
              <a:spcAft>
                <a:spcPts val="0"/>
              </a:spcAft>
              <a:buSzPts val="1440"/>
              <a:buChar char="►"/>
            </a:pPr>
            <a:r>
              <a:rPr lang="en-US"/>
              <a:t>Game Start Time clarified</a:t>
            </a:r>
            <a:endParaRPr/>
          </a:p>
          <a:p>
            <a:pPr marL="342900" lvl="0" indent="-342900" algn="l" rtl="0">
              <a:lnSpc>
                <a:spcPct val="100000"/>
              </a:lnSpc>
              <a:spcBef>
                <a:spcPts val="1000"/>
              </a:spcBef>
              <a:spcAft>
                <a:spcPts val="0"/>
              </a:spcAft>
              <a:buSzPts val="1440"/>
              <a:buChar char="►"/>
            </a:pPr>
            <a:r>
              <a:rPr lang="en-US"/>
              <a:t>Last inning declaration clarified</a:t>
            </a:r>
            <a:endParaRPr/>
          </a:p>
          <a:p>
            <a:pPr marL="342900" lvl="0" indent="0" algn="l" rtl="0">
              <a:lnSpc>
                <a:spcPct val="100000"/>
              </a:lnSpc>
              <a:spcBef>
                <a:spcPts val="1000"/>
              </a:spcBef>
              <a:spcAft>
                <a:spcPts val="0"/>
              </a:spcAft>
              <a:buSzPts val="1440"/>
              <a:buNone/>
            </a:pPr>
            <a:endParaRPr/>
          </a:p>
          <a:p>
            <a:pPr marL="342900" lvl="0" indent="-342900" algn="l" rtl="0">
              <a:lnSpc>
                <a:spcPct val="100000"/>
              </a:lnSpc>
              <a:spcBef>
                <a:spcPts val="1000"/>
              </a:spcBef>
              <a:spcAft>
                <a:spcPts val="0"/>
              </a:spcAft>
              <a:buSzPts val="1440"/>
              <a:buChar char="►"/>
            </a:pPr>
            <a:r>
              <a:rPr lang="en-US"/>
              <a:t>Please read over the </a:t>
            </a:r>
            <a:r>
              <a:rPr lang="en-US" b="1"/>
              <a:t>DLL Local Rules*</a:t>
            </a:r>
            <a:r>
              <a:rPr lang="en-US"/>
              <a:t> (not all sections apply to your division!) and the </a:t>
            </a:r>
            <a:r>
              <a:rPr lang="en-US" b="1"/>
              <a:t>Summary Grid</a:t>
            </a:r>
            <a:r>
              <a:rPr lang="en-US"/>
              <a:t> in detail - many managers only focus on the Summary Grid and neglect the DLL Local Rules and Little League International Rules (LLI) - </a:t>
            </a:r>
            <a:r>
              <a:rPr lang="en-US">
                <a:solidFill>
                  <a:srgbClr val="FF9900"/>
                </a:solidFill>
              </a:rPr>
              <a:t>DOWNLOAD THE FREE LLI RULEBOOK APP! </a:t>
            </a:r>
            <a:endParaRPr>
              <a:solidFill>
                <a:srgbClr val="FF9900"/>
              </a:solidFill>
            </a:endParaRPr>
          </a:p>
          <a:p>
            <a:pPr marL="0" lvl="0" indent="0" algn="l" rtl="0">
              <a:lnSpc>
                <a:spcPct val="100000"/>
              </a:lnSpc>
              <a:spcBef>
                <a:spcPts val="1000"/>
              </a:spcBef>
              <a:spcAft>
                <a:spcPts val="0"/>
              </a:spcAft>
              <a:buSzPts val="1440"/>
              <a:buNone/>
            </a:pPr>
            <a:r>
              <a:rPr lang="en-US" sz="1100"/>
              <a:t>*previously known as the House Rules</a:t>
            </a:r>
            <a:endParaRPr sz="1100" u="sng"/>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5"/>
          <p:cNvSpPr txBox="1">
            <a:spLocks noGrp="1"/>
          </p:cNvSpPr>
          <p:nvPr>
            <p:ph type="title"/>
          </p:nvPr>
        </p:nvSpPr>
        <p:spPr>
          <a:xfrm>
            <a:off x="747184" y="228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US"/>
              <a:t>Game Coordinator (Visitor Scorekeeper)</a:t>
            </a:r>
            <a:endParaRPr/>
          </a:p>
        </p:txBody>
      </p:sp>
      <p:sp>
        <p:nvSpPr>
          <p:cNvPr id="174" name="Google Shape;174;p5"/>
          <p:cNvSpPr txBox="1">
            <a:spLocks noGrp="1"/>
          </p:cNvSpPr>
          <p:nvPr>
            <p:ph type="body" idx="1"/>
          </p:nvPr>
        </p:nvSpPr>
        <p:spPr>
          <a:xfrm>
            <a:off x="838200" y="1009650"/>
            <a:ext cx="8769350" cy="5529263"/>
          </a:xfrm>
          <a:prstGeom prst="rect">
            <a:avLst/>
          </a:prstGeom>
          <a:noFill/>
          <a:ln>
            <a:noFill/>
          </a:ln>
        </p:spPr>
        <p:txBody>
          <a:bodyPr spcFirstLastPara="1" wrap="square" lIns="91425" tIns="45700" rIns="91425" bIns="45700" anchor="t" anchorCtr="0">
            <a:normAutofit fontScale="92500" lnSpcReduction="10000"/>
          </a:bodyPr>
          <a:lstStyle/>
          <a:p>
            <a:pPr marL="457200" lvl="0" indent="-320040" algn="l" rtl="0">
              <a:lnSpc>
                <a:spcPct val="100000"/>
              </a:lnSpc>
              <a:spcBef>
                <a:spcPts val="1000"/>
              </a:spcBef>
              <a:spcAft>
                <a:spcPts val="0"/>
              </a:spcAft>
              <a:buSzPct val="86486"/>
              <a:buChar char="►"/>
            </a:pPr>
            <a:r>
              <a:rPr lang="en-US"/>
              <a:t>The Visiting Scorekeeper is required to act as the “Game Coordinator” when there are no Adult umpires at a game.</a:t>
            </a:r>
            <a:endParaRPr/>
          </a:p>
          <a:p>
            <a:pPr marL="457200" lvl="0" indent="-320040" algn="l" rtl="0">
              <a:lnSpc>
                <a:spcPct val="100000"/>
              </a:lnSpc>
              <a:spcBef>
                <a:spcPts val="1000"/>
              </a:spcBef>
              <a:spcAft>
                <a:spcPts val="0"/>
              </a:spcAft>
              <a:buSzPct val="86486"/>
              <a:buChar char="►"/>
            </a:pPr>
            <a:r>
              <a:rPr lang="en-US"/>
              <a:t>Rule 9.03(d) from Little League International If no adult umpire is available for a game, and non-adult umpires are used exclusively for that game, the local Little League must assign an adult as Game Coordinator, or the game cannot be played. The Game Coordinator must not be a manager or coach of either team in the game… </a:t>
            </a:r>
            <a:endParaRPr/>
          </a:p>
          <a:p>
            <a:pPr marL="457200" lvl="0" indent="-320040" algn="l" rtl="0">
              <a:lnSpc>
                <a:spcPct val="100000"/>
              </a:lnSpc>
              <a:spcBef>
                <a:spcPts val="1000"/>
              </a:spcBef>
              <a:spcAft>
                <a:spcPts val="0"/>
              </a:spcAft>
              <a:buSzPct val="86486"/>
              <a:buChar char="►"/>
            </a:pPr>
            <a:r>
              <a:rPr lang="en-US"/>
              <a:t>Game Coordinator Responsibilities</a:t>
            </a:r>
            <a:endParaRPr/>
          </a:p>
          <a:p>
            <a:pPr marL="914400" lvl="1" indent="-320040" algn="l" rtl="0">
              <a:lnSpc>
                <a:spcPct val="100000"/>
              </a:lnSpc>
              <a:spcBef>
                <a:spcPts val="1000"/>
              </a:spcBef>
              <a:spcAft>
                <a:spcPts val="0"/>
              </a:spcAft>
              <a:buSzPct val="97297"/>
              <a:buChar char="►"/>
            </a:pPr>
            <a:r>
              <a:rPr lang="en-US"/>
              <a:t>Be present for the entire game</a:t>
            </a:r>
            <a:endParaRPr/>
          </a:p>
          <a:p>
            <a:pPr marL="914400" lvl="1" indent="-320040" algn="l" rtl="0">
              <a:lnSpc>
                <a:spcPct val="100000"/>
              </a:lnSpc>
              <a:spcBef>
                <a:spcPts val="1000"/>
              </a:spcBef>
              <a:spcAft>
                <a:spcPts val="0"/>
              </a:spcAft>
              <a:buSzPct val="97297"/>
              <a:buChar char="►"/>
            </a:pPr>
            <a:r>
              <a:rPr lang="en-US"/>
              <a:t>Stop play for inclement weather or unsafe playing conditions</a:t>
            </a:r>
            <a:endParaRPr/>
          </a:p>
          <a:p>
            <a:pPr marL="914400" lvl="1" indent="-320040" algn="l" rtl="0">
              <a:lnSpc>
                <a:spcPct val="100000"/>
              </a:lnSpc>
              <a:spcBef>
                <a:spcPts val="1000"/>
              </a:spcBef>
              <a:spcAft>
                <a:spcPts val="0"/>
              </a:spcAft>
              <a:buSzPct val="97297"/>
              <a:buChar char="►"/>
            </a:pPr>
            <a:r>
              <a:rPr lang="en-US"/>
              <a:t>Attend pre-game meeting with umpire and managers</a:t>
            </a:r>
            <a:endParaRPr/>
          </a:p>
          <a:p>
            <a:pPr marL="914400" lvl="1" indent="-320040" algn="l" rtl="0">
              <a:lnSpc>
                <a:spcPct val="100000"/>
              </a:lnSpc>
              <a:spcBef>
                <a:spcPts val="1000"/>
              </a:spcBef>
              <a:spcAft>
                <a:spcPts val="0"/>
              </a:spcAft>
              <a:buSzPct val="97297"/>
              <a:buChar char="►"/>
            </a:pPr>
            <a:r>
              <a:rPr lang="en-US"/>
              <a:t>Oversee conduct of all players, manager, coaches &amp; umpires</a:t>
            </a:r>
            <a:endParaRPr/>
          </a:p>
          <a:p>
            <a:pPr marL="1371600" lvl="2" indent="-320039" algn="l" rtl="0">
              <a:lnSpc>
                <a:spcPct val="100000"/>
              </a:lnSpc>
              <a:spcBef>
                <a:spcPts val="1000"/>
              </a:spcBef>
              <a:spcAft>
                <a:spcPts val="0"/>
              </a:spcAft>
              <a:buSzPct val="111196"/>
              <a:buChar char="►"/>
            </a:pPr>
            <a:r>
              <a:rPr lang="en-US"/>
              <a:t>This can include ejections of a player, manager, coach, and/or spectator.</a:t>
            </a:r>
            <a:endParaRPr/>
          </a:p>
          <a:p>
            <a:pPr marL="457200" lvl="0" indent="-320040" algn="l" rtl="0">
              <a:lnSpc>
                <a:spcPct val="100000"/>
              </a:lnSpc>
              <a:spcBef>
                <a:spcPts val="1000"/>
              </a:spcBef>
              <a:spcAft>
                <a:spcPts val="0"/>
              </a:spcAft>
              <a:buSzPct val="86486"/>
              <a:buChar char="►"/>
            </a:pPr>
            <a:r>
              <a:rPr lang="en-US"/>
              <a:t>Game Coordinator Cannot:</a:t>
            </a:r>
            <a:endParaRPr/>
          </a:p>
          <a:p>
            <a:pPr marL="914400" lvl="1" indent="-320040" algn="l" rtl="0">
              <a:lnSpc>
                <a:spcPct val="100000"/>
              </a:lnSpc>
              <a:spcBef>
                <a:spcPts val="1000"/>
              </a:spcBef>
              <a:spcAft>
                <a:spcPts val="0"/>
              </a:spcAft>
              <a:buSzPct val="97297"/>
              <a:buChar char="►"/>
            </a:pPr>
            <a:r>
              <a:rPr lang="en-US"/>
              <a:t>Eject an umpire</a:t>
            </a:r>
            <a:endParaRPr/>
          </a:p>
          <a:p>
            <a:pPr marL="914400" lvl="1" indent="-320040" algn="l" rtl="0">
              <a:lnSpc>
                <a:spcPct val="100000"/>
              </a:lnSpc>
              <a:spcBef>
                <a:spcPts val="1000"/>
              </a:spcBef>
              <a:spcAft>
                <a:spcPts val="0"/>
              </a:spcAft>
              <a:buSzPct val="97297"/>
              <a:buChar char="►"/>
            </a:pPr>
            <a:r>
              <a:rPr lang="en-US"/>
              <a:t>Over-rule any umpire decision</a:t>
            </a:r>
            <a:endParaRPr/>
          </a:p>
          <a:p>
            <a:pPr marL="914400" lvl="1" indent="-320040" algn="l" rtl="0">
              <a:lnSpc>
                <a:spcPct val="100000"/>
              </a:lnSpc>
              <a:spcBef>
                <a:spcPts val="1000"/>
              </a:spcBef>
              <a:spcAft>
                <a:spcPts val="0"/>
              </a:spcAft>
              <a:buSzPct val="97297"/>
              <a:buChar char="►"/>
            </a:pPr>
            <a:r>
              <a:rPr lang="en-US"/>
              <a:t>Participate in an appeal </a:t>
            </a:r>
            <a:endParaRPr/>
          </a:p>
          <a:p>
            <a:pPr marL="914400" lvl="1" indent="-228600" algn="l" rtl="0">
              <a:lnSpc>
                <a:spcPct val="100000"/>
              </a:lnSpc>
              <a:spcBef>
                <a:spcPts val="1000"/>
              </a:spcBef>
              <a:spcAft>
                <a:spcPts val="0"/>
              </a:spcAft>
              <a:buSzPct val="97297"/>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6"/>
          <p:cNvSpPr txBox="1">
            <a:spLocks noGrp="1"/>
          </p:cNvSpPr>
          <p:nvPr>
            <p:ph type="body" idx="1"/>
          </p:nvPr>
        </p:nvSpPr>
        <p:spPr>
          <a:xfrm>
            <a:off x="812800" y="1633220"/>
            <a:ext cx="8737600" cy="4678680"/>
          </a:xfrm>
          <a:prstGeom prst="rect">
            <a:avLst/>
          </a:prstGeom>
          <a:noFill/>
          <a:ln>
            <a:noFill/>
          </a:ln>
        </p:spPr>
        <p:txBody>
          <a:bodyPr spcFirstLastPara="1" wrap="square" lIns="91425" tIns="45700" rIns="91425" bIns="45700" anchor="t" anchorCtr="0">
            <a:normAutofit fontScale="55000" lnSpcReduction="20000"/>
          </a:bodyPr>
          <a:lstStyle/>
          <a:p>
            <a:pPr marL="0" marR="0" lvl="0" indent="0" algn="l" rtl="0">
              <a:lnSpc>
                <a:spcPct val="100000"/>
              </a:lnSpc>
              <a:spcBef>
                <a:spcPts val="0"/>
              </a:spcBef>
              <a:spcAft>
                <a:spcPts val="0"/>
              </a:spcAft>
              <a:buClr>
                <a:srgbClr val="3F3F3F"/>
              </a:buClr>
              <a:buSzPct val="100000"/>
              <a:buFont typeface="Trebuchet MS"/>
              <a:buNone/>
            </a:pPr>
            <a:endParaRPr sz="2400" b="0" i="0" u="none" strike="noStrike" cap="none">
              <a:solidFill>
                <a:schemeClr val="dk1"/>
              </a:solidFill>
            </a:endParaRPr>
          </a:p>
          <a:p>
            <a:pPr marL="0" marR="0" lvl="0" indent="-83820" algn="l" rtl="0">
              <a:lnSpc>
                <a:spcPct val="170000"/>
              </a:lnSpc>
              <a:spcBef>
                <a:spcPts val="0"/>
              </a:spcBef>
              <a:spcAft>
                <a:spcPts val="0"/>
              </a:spcAft>
              <a:buClr>
                <a:schemeClr val="dk1"/>
              </a:buClr>
              <a:buSzPct val="100000"/>
              <a:buFont typeface="Tahoma"/>
              <a:buChar char="•"/>
            </a:pPr>
            <a:r>
              <a:rPr lang="en-US" sz="2400" b="0" i="0" u="none" strike="noStrike" cap="none">
                <a:solidFill>
                  <a:schemeClr val="dk1"/>
                </a:solidFill>
                <a:latin typeface="Tahoma"/>
                <a:ea typeface="Tahoma"/>
                <a:cs typeface="Tahoma"/>
                <a:sym typeface="Tahoma"/>
              </a:rPr>
              <a:t>Use of tobacco (in any form) or alcohol</a:t>
            </a:r>
            <a:r>
              <a:rPr lang="en-US" sz="2400" b="0" i="0" u="none" strike="noStrike" cap="none">
                <a:solidFill>
                  <a:schemeClr val="dk1"/>
                </a:solidFill>
              </a:rPr>
              <a:t> </a:t>
            </a:r>
            <a:endParaRPr sz="2400" b="0" i="0" u="none" strike="noStrike" cap="none">
              <a:solidFill>
                <a:schemeClr val="dk1"/>
              </a:solidFill>
              <a:latin typeface="Arial"/>
              <a:ea typeface="Arial"/>
              <a:cs typeface="Arial"/>
              <a:sym typeface="Arial"/>
            </a:endParaRPr>
          </a:p>
          <a:p>
            <a:pPr marL="0" marR="0" lvl="0" indent="-83820" algn="l" rtl="0">
              <a:lnSpc>
                <a:spcPct val="170000"/>
              </a:lnSpc>
              <a:spcBef>
                <a:spcPts val="0"/>
              </a:spcBef>
              <a:spcAft>
                <a:spcPts val="0"/>
              </a:spcAft>
              <a:buClr>
                <a:schemeClr val="dk1"/>
              </a:buClr>
              <a:buSzPct val="100000"/>
              <a:buFont typeface="Tahoma"/>
              <a:buChar char="•"/>
            </a:pPr>
            <a:r>
              <a:rPr lang="en-US" sz="2400" b="0" i="0" u="none" strike="noStrike" cap="none">
                <a:solidFill>
                  <a:schemeClr val="dk1"/>
                </a:solidFill>
                <a:latin typeface="Tahoma"/>
                <a:ea typeface="Tahoma"/>
                <a:cs typeface="Tahoma"/>
                <a:sym typeface="Tahoma"/>
              </a:rPr>
              <a:t>Use of electronic communication with personnel during the game</a:t>
            </a:r>
            <a:r>
              <a:rPr lang="en-US" sz="2400" b="0" i="0" u="none" strike="noStrike" cap="none">
                <a:solidFill>
                  <a:schemeClr val="dk1"/>
                </a:solidFill>
              </a:rPr>
              <a:t> </a:t>
            </a:r>
            <a:endParaRPr sz="2400" b="0" i="0" u="none" strike="noStrike" cap="none">
              <a:solidFill>
                <a:schemeClr val="dk1"/>
              </a:solidFill>
              <a:latin typeface="Arial"/>
              <a:ea typeface="Arial"/>
              <a:cs typeface="Arial"/>
              <a:sym typeface="Arial"/>
            </a:endParaRPr>
          </a:p>
          <a:p>
            <a:pPr marL="0" marR="0" lvl="0" indent="-83820" algn="l" rtl="0">
              <a:lnSpc>
                <a:spcPct val="170000"/>
              </a:lnSpc>
              <a:spcBef>
                <a:spcPts val="0"/>
              </a:spcBef>
              <a:spcAft>
                <a:spcPts val="0"/>
              </a:spcAft>
              <a:buClr>
                <a:schemeClr val="dk1"/>
              </a:buClr>
              <a:buSzPct val="100000"/>
              <a:buFont typeface="Tahoma"/>
              <a:buChar char="•"/>
            </a:pPr>
            <a:r>
              <a:rPr lang="en-US" sz="2400" b="0" i="0" u="none" strike="noStrike" cap="none">
                <a:solidFill>
                  <a:schemeClr val="dk1"/>
                </a:solidFill>
                <a:latin typeface="Tahoma"/>
                <a:ea typeface="Tahoma"/>
                <a:cs typeface="Tahoma"/>
                <a:sym typeface="Tahoma"/>
              </a:rPr>
              <a:t>Profanity (directed at an umpire or audible f-bomb)</a:t>
            </a:r>
            <a:r>
              <a:rPr lang="en-US" sz="2400" b="0" i="0" u="none" strike="noStrike" cap="none">
                <a:solidFill>
                  <a:schemeClr val="dk1"/>
                </a:solidFill>
              </a:rPr>
              <a:t> </a:t>
            </a:r>
            <a:endParaRPr sz="2400" b="0" i="0" u="none" strike="noStrike" cap="none">
              <a:solidFill>
                <a:schemeClr val="dk1"/>
              </a:solidFill>
              <a:latin typeface="Arial"/>
              <a:ea typeface="Arial"/>
              <a:cs typeface="Arial"/>
              <a:sym typeface="Arial"/>
            </a:endParaRPr>
          </a:p>
          <a:p>
            <a:pPr marL="0" marR="0" lvl="0" indent="-83820" algn="l" rtl="0">
              <a:lnSpc>
                <a:spcPct val="170000"/>
              </a:lnSpc>
              <a:spcBef>
                <a:spcPts val="0"/>
              </a:spcBef>
              <a:spcAft>
                <a:spcPts val="0"/>
              </a:spcAft>
              <a:buClr>
                <a:schemeClr val="dk1"/>
              </a:buClr>
              <a:buSzPct val="100000"/>
              <a:buFont typeface="Tahoma"/>
              <a:buChar char="•"/>
            </a:pPr>
            <a:r>
              <a:rPr lang="en-US" sz="2400" b="0" i="0" u="none" strike="noStrike" cap="none">
                <a:solidFill>
                  <a:schemeClr val="dk1"/>
                </a:solidFill>
                <a:latin typeface="Tahoma"/>
                <a:ea typeface="Tahoma"/>
                <a:cs typeface="Tahoma"/>
                <a:sym typeface="Tahoma"/>
              </a:rPr>
              <a:t>Personal insults directed at an umpire; especially the “Y” word (“You ____!”)</a:t>
            </a:r>
            <a:r>
              <a:rPr lang="en-US" sz="2400" b="0" i="0" u="none" strike="noStrike" cap="none">
                <a:solidFill>
                  <a:schemeClr val="dk1"/>
                </a:solidFill>
              </a:rPr>
              <a:t> </a:t>
            </a:r>
            <a:endParaRPr sz="2400" b="0" i="0" u="none" strike="noStrike" cap="none">
              <a:solidFill>
                <a:schemeClr val="dk1"/>
              </a:solidFill>
              <a:latin typeface="Arial"/>
              <a:ea typeface="Arial"/>
              <a:cs typeface="Arial"/>
              <a:sym typeface="Arial"/>
            </a:endParaRPr>
          </a:p>
          <a:p>
            <a:pPr marL="0" marR="0" lvl="0" indent="-83820" algn="l" rtl="0">
              <a:lnSpc>
                <a:spcPct val="170000"/>
              </a:lnSpc>
              <a:spcBef>
                <a:spcPts val="0"/>
              </a:spcBef>
              <a:spcAft>
                <a:spcPts val="0"/>
              </a:spcAft>
              <a:buClr>
                <a:schemeClr val="dk1"/>
              </a:buClr>
              <a:buSzPct val="100000"/>
              <a:buFont typeface="Tahoma"/>
              <a:buChar char="•"/>
            </a:pPr>
            <a:r>
              <a:rPr lang="en-US" sz="2400" b="0" i="0" u="none" strike="noStrike" cap="none">
                <a:solidFill>
                  <a:schemeClr val="dk1"/>
                </a:solidFill>
                <a:latin typeface="Tahoma"/>
                <a:ea typeface="Tahoma"/>
                <a:cs typeface="Tahoma"/>
                <a:sym typeface="Tahoma"/>
              </a:rPr>
              <a:t>Physical contact.</a:t>
            </a:r>
            <a:r>
              <a:rPr lang="en-US" sz="2400" b="0" i="0" u="none" strike="noStrike" cap="none">
                <a:solidFill>
                  <a:schemeClr val="dk1"/>
                </a:solidFill>
              </a:rPr>
              <a:t> </a:t>
            </a:r>
            <a:endParaRPr sz="2400" b="0" i="0" u="none" strike="noStrike" cap="none">
              <a:solidFill>
                <a:schemeClr val="dk1"/>
              </a:solidFill>
              <a:latin typeface="Arial"/>
              <a:ea typeface="Arial"/>
              <a:cs typeface="Arial"/>
              <a:sym typeface="Arial"/>
            </a:endParaRPr>
          </a:p>
          <a:p>
            <a:pPr marL="0" marR="0" lvl="0" indent="-83820" algn="l" rtl="0">
              <a:lnSpc>
                <a:spcPct val="170000"/>
              </a:lnSpc>
              <a:spcBef>
                <a:spcPts val="0"/>
              </a:spcBef>
              <a:spcAft>
                <a:spcPts val="0"/>
              </a:spcAft>
              <a:buClr>
                <a:schemeClr val="dk1"/>
              </a:buClr>
              <a:buSzPct val="100000"/>
              <a:buFont typeface="Tahoma"/>
              <a:buChar char="•"/>
            </a:pPr>
            <a:r>
              <a:rPr lang="en-US" sz="2400" b="0" i="0" u="none" strike="noStrike" cap="none">
                <a:solidFill>
                  <a:schemeClr val="dk1"/>
                </a:solidFill>
                <a:latin typeface="Tahoma"/>
                <a:ea typeface="Tahoma"/>
                <a:cs typeface="Tahoma"/>
                <a:sym typeface="Tahoma"/>
              </a:rPr>
              <a:t>Refusal to stop arguing &amp; further delaying the game after umpire has provided adequate opportunity for discussion</a:t>
            </a:r>
            <a:r>
              <a:rPr lang="en-US" sz="2400" b="0" i="0" u="none" strike="noStrike" cap="none">
                <a:solidFill>
                  <a:schemeClr val="dk1"/>
                </a:solidFill>
              </a:rPr>
              <a:t> </a:t>
            </a:r>
            <a:endParaRPr sz="2400" b="0" i="0" u="none" strike="noStrike" cap="none">
              <a:solidFill>
                <a:schemeClr val="dk1"/>
              </a:solidFill>
              <a:latin typeface="Arial"/>
              <a:ea typeface="Arial"/>
              <a:cs typeface="Arial"/>
              <a:sym typeface="Arial"/>
            </a:endParaRPr>
          </a:p>
          <a:p>
            <a:pPr marL="0" marR="0" lvl="0" indent="-83820" algn="l" rtl="0">
              <a:lnSpc>
                <a:spcPct val="170000"/>
              </a:lnSpc>
              <a:spcBef>
                <a:spcPts val="0"/>
              </a:spcBef>
              <a:spcAft>
                <a:spcPts val="0"/>
              </a:spcAft>
              <a:buClr>
                <a:schemeClr val="dk1"/>
              </a:buClr>
              <a:buSzPct val="100000"/>
              <a:buFont typeface="Tahoma"/>
              <a:buChar char="•"/>
            </a:pPr>
            <a:r>
              <a:rPr lang="en-US" sz="2400" b="0" i="0" u="none" strike="noStrike" cap="none">
                <a:solidFill>
                  <a:schemeClr val="dk1"/>
                </a:solidFill>
                <a:latin typeface="Tahoma"/>
                <a:ea typeface="Tahoma"/>
                <a:cs typeface="Tahoma"/>
                <a:sym typeface="Tahoma"/>
              </a:rPr>
              <a:t>Leaving position to argue balls &amp; strikes; arguing balls &amp; strikes from the dugout (“sniper fire”)</a:t>
            </a:r>
            <a:r>
              <a:rPr lang="en-US" sz="2400" b="0" i="0" u="none" strike="noStrike" cap="none">
                <a:solidFill>
                  <a:schemeClr val="dk1"/>
                </a:solidFill>
              </a:rPr>
              <a:t> </a:t>
            </a:r>
            <a:endParaRPr sz="2400" b="0" i="0" u="none" strike="noStrike" cap="none">
              <a:solidFill>
                <a:schemeClr val="dk1"/>
              </a:solidFill>
              <a:latin typeface="Arial"/>
              <a:ea typeface="Arial"/>
              <a:cs typeface="Arial"/>
              <a:sym typeface="Arial"/>
            </a:endParaRPr>
          </a:p>
          <a:p>
            <a:pPr marL="0" marR="0" lvl="0" indent="-83820" algn="l" rtl="0">
              <a:lnSpc>
                <a:spcPct val="170000"/>
              </a:lnSpc>
              <a:spcBef>
                <a:spcPts val="0"/>
              </a:spcBef>
              <a:spcAft>
                <a:spcPts val="0"/>
              </a:spcAft>
              <a:buClr>
                <a:schemeClr val="dk1"/>
              </a:buClr>
              <a:buSzPct val="100000"/>
              <a:buFont typeface="Tahoma"/>
              <a:buChar char="•"/>
            </a:pPr>
            <a:r>
              <a:rPr lang="en-US" sz="2400" b="0" i="0" u="none" strike="noStrike" cap="none">
                <a:solidFill>
                  <a:schemeClr val="dk1"/>
                </a:solidFill>
                <a:latin typeface="Tahoma"/>
                <a:ea typeface="Tahoma"/>
                <a:cs typeface="Tahoma"/>
                <a:sym typeface="Tahoma"/>
              </a:rPr>
              <a:t>Persistently instructing players to infringe the rules (unsportsmanlike conduct).</a:t>
            </a:r>
            <a:r>
              <a:rPr lang="en-US" sz="2400" b="0" i="0" u="none" strike="noStrike" cap="none">
                <a:solidFill>
                  <a:schemeClr val="dk1"/>
                </a:solidFill>
              </a:rPr>
              <a:t> </a:t>
            </a:r>
            <a:endParaRPr sz="2400" b="0" i="0" u="none" strike="noStrike" cap="none">
              <a:solidFill>
                <a:schemeClr val="dk1"/>
              </a:solidFill>
              <a:latin typeface="Arial"/>
              <a:ea typeface="Arial"/>
              <a:cs typeface="Arial"/>
              <a:sym typeface="Arial"/>
            </a:endParaRPr>
          </a:p>
          <a:p>
            <a:pPr marL="0" marR="0" lvl="0" indent="-83820" algn="l" rtl="0">
              <a:lnSpc>
                <a:spcPct val="170000"/>
              </a:lnSpc>
              <a:spcBef>
                <a:spcPts val="0"/>
              </a:spcBef>
              <a:spcAft>
                <a:spcPts val="0"/>
              </a:spcAft>
              <a:buClr>
                <a:schemeClr val="dk1"/>
              </a:buClr>
              <a:buSzPct val="100000"/>
              <a:buFont typeface="Tahoma"/>
              <a:buChar char="•"/>
            </a:pPr>
            <a:r>
              <a:rPr lang="en-US" sz="2400" b="0" i="0" u="none" strike="noStrike" cap="none">
                <a:solidFill>
                  <a:schemeClr val="dk1"/>
                </a:solidFill>
                <a:latin typeface="Tahoma"/>
                <a:ea typeface="Tahoma"/>
                <a:cs typeface="Tahoma"/>
                <a:sym typeface="Tahoma"/>
              </a:rPr>
              <a:t>Persistently arguing or objecting to the decisions of an umpire.</a:t>
            </a:r>
            <a:r>
              <a:rPr lang="en-US" sz="2400" b="0" i="0" u="none" strike="noStrike" cap="none">
                <a:solidFill>
                  <a:schemeClr val="dk1"/>
                </a:solidFill>
              </a:rPr>
              <a:t> </a:t>
            </a:r>
            <a:endParaRPr sz="2400" b="0" i="0" u="none" strike="noStrike" cap="none">
              <a:solidFill>
                <a:schemeClr val="dk1"/>
              </a:solidFill>
              <a:latin typeface="Arial"/>
              <a:ea typeface="Arial"/>
              <a:cs typeface="Arial"/>
              <a:sym typeface="Arial"/>
            </a:endParaRPr>
          </a:p>
          <a:p>
            <a:pPr marL="0" marR="0" lvl="0" indent="-83820" algn="l" rtl="0">
              <a:lnSpc>
                <a:spcPct val="170000"/>
              </a:lnSpc>
              <a:spcBef>
                <a:spcPts val="0"/>
              </a:spcBef>
              <a:spcAft>
                <a:spcPts val="0"/>
              </a:spcAft>
              <a:buClr>
                <a:schemeClr val="dk1"/>
              </a:buClr>
              <a:buSzPct val="100000"/>
              <a:buFont typeface="Tahoma"/>
              <a:buChar char="•"/>
            </a:pPr>
            <a:r>
              <a:rPr lang="en-US" sz="2400" b="0" i="0" u="none" strike="noStrike" cap="none">
                <a:solidFill>
                  <a:schemeClr val="dk1"/>
                </a:solidFill>
                <a:latin typeface="Tahoma"/>
                <a:ea typeface="Tahoma"/>
                <a:cs typeface="Tahoma"/>
                <a:sym typeface="Tahoma"/>
              </a:rPr>
              <a:t>Intimidating a youth umpire.</a:t>
            </a:r>
            <a:r>
              <a:rPr lang="en-US" sz="2400" b="0" i="0" u="none" strike="noStrike" cap="none">
                <a:solidFill>
                  <a:schemeClr val="dk1"/>
                </a:solidFill>
              </a:rPr>
              <a:t> </a:t>
            </a:r>
            <a:endParaRPr sz="2400" b="0" i="0" u="none" strike="noStrike" cap="none">
              <a:solidFill>
                <a:schemeClr val="dk1"/>
              </a:solidFill>
              <a:latin typeface="Arial"/>
              <a:ea typeface="Arial"/>
              <a:cs typeface="Arial"/>
              <a:sym typeface="Arial"/>
            </a:endParaRPr>
          </a:p>
          <a:p>
            <a:pPr marL="0" marR="0" lvl="0" indent="-83820" algn="l" rtl="0">
              <a:lnSpc>
                <a:spcPct val="170000"/>
              </a:lnSpc>
              <a:spcBef>
                <a:spcPts val="0"/>
              </a:spcBef>
              <a:spcAft>
                <a:spcPts val="0"/>
              </a:spcAft>
              <a:buClr>
                <a:schemeClr val="dk1"/>
              </a:buClr>
              <a:buSzPct val="100000"/>
              <a:buFont typeface="Tahoma"/>
              <a:buChar char="•"/>
            </a:pPr>
            <a:r>
              <a:rPr lang="en-US" sz="2400" b="0" i="0" u="none" strike="noStrike" cap="none">
                <a:solidFill>
                  <a:schemeClr val="dk1"/>
                </a:solidFill>
                <a:latin typeface="Tahoma"/>
                <a:ea typeface="Tahoma"/>
                <a:cs typeface="Tahoma"/>
                <a:sym typeface="Tahoma"/>
              </a:rPr>
              <a:t>Histrionic gestures while expressing disagreement with an umpire’s decision</a:t>
            </a:r>
            <a:r>
              <a:rPr lang="en-US" sz="2400" b="0" i="0" u="none" strike="noStrike" cap="none">
                <a:solidFill>
                  <a:schemeClr val="dk1"/>
                </a:solidFill>
              </a:rPr>
              <a:t> </a:t>
            </a:r>
            <a:endParaRPr sz="2400" b="0" i="0" u="none" strike="noStrike" cap="none">
              <a:solidFill>
                <a:schemeClr val="dk1"/>
              </a:solidFill>
              <a:latin typeface="Arial"/>
              <a:ea typeface="Arial"/>
              <a:cs typeface="Arial"/>
              <a:sym typeface="Arial"/>
            </a:endParaRPr>
          </a:p>
          <a:p>
            <a:pPr marL="0" marR="0" lvl="0" indent="-83820" algn="l" rtl="0">
              <a:lnSpc>
                <a:spcPct val="170000"/>
              </a:lnSpc>
              <a:spcBef>
                <a:spcPts val="0"/>
              </a:spcBef>
              <a:spcAft>
                <a:spcPts val="0"/>
              </a:spcAft>
              <a:buClr>
                <a:schemeClr val="dk1"/>
              </a:buClr>
              <a:buSzPct val="100000"/>
              <a:buFont typeface="Tahoma"/>
              <a:buChar char="•"/>
            </a:pPr>
            <a:r>
              <a:rPr lang="en-US" sz="2400" b="0" i="0" u="none" strike="noStrike" cap="none">
                <a:solidFill>
                  <a:schemeClr val="dk1"/>
                </a:solidFill>
                <a:latin typeface="Tahoma"/>
                <a:ea typeface="Tahoma"/>
                <a:cs typeface="Tahoma"/>
                <a:sym typeface="Tahoma"/>
              </a:rPr>
              <a:t>Throwing equipment in disgust over an umpire’s call</a:t>
            </a:r>
            <a:r>
              <a:rPr lang="en-US" sz="2400" b="0" i="0" u="none" strike="noStrike" cap="none">
                <a:solidFill>
                  <a:schemeClr val="dk1"/>
                </a:solidFill>
              </a:rPr>
              <a:t> </a:t>
            </a:r>
            <a:endParaRPr sz="2400" b="0" i="0" u="none" strike="noStrike" cap="none">
              <a:solidFill>
                <a:schemeClr val="dk1"/>
              </a:solidFill>
              <a:latin typeface="Arial"/>
              <a:ea typeface="Arial"/>
              <a:cs typeface="Arial"/>
              <a:sym typeface="Arial"/>
            </a:endParaRPr>
          </a:p>
          <a:p>
            <a:pPr marL="0" marR="0" lvl="0" indent="-83820" algn="l" rtl="0">
              <a:lnSpc>
                <a:spcPct val="170000"/>
              </a:lnSpc>
              <a:spcBef>
                <a:spcPts val="0"/>
              </a:spcBef>
              <a:spcAft>
                <a:spcPts val="0"/>
              </a:spcAft>
              <a:buClr>
                <a:schemeClr val="dk1"/>
              </a:buClr>
              <a:buSzPct val="100000"/>
              <a:buFont typeface="Tahoma"/>
              <a:buChar char="•"/>
            </a:pPr>
            <a:r>
              <a:rPr lang="en-US" sz="2400" b="0" i="0" u="none" strike="noStrike" cap="none">
                <a:solidFill>
                  <a:schemeClr val="dk1"/>
                </a:solidFill>
                <a:latin typeface="Tahoma"/>
                <a:ea typeface="Tahoma"/>
                <a:cs typeface="Tahoma"/>
                <a:sym typeface="Tahoma"/>
              </a:rPr>
              <a:t>Anything else that the umpire deems inappropriate (Rule 9.03(4)).</a:t>
            </a:r>
            <a:endParaRPr sz="2400" b="0" i="0" u="none" strike="noStrike" cap="none">
              <a:solidFill>
                <a:schemeClr val="dk1"/>
              </a:solidFill>
            </a:endParaRPr>
          </a:p>
          <a:p>
            <a:pPr marL="0" marR="0" lvl="0" indent="0" algn="l" rtl="0">
              <a:lnSpc>
                <a:spcPct val="100000"/>
              </a:lnSpc>
              <a:spcBef>
                <a:spcPts val="0"/>
              </a:spcBef>
              <a:spcAft>
                <a:spcPts val="0"/>
              </a:spcAft>
              <a:buClr>
                <a:srgbClr val="3F3F3F"/>
              </a:buClr>
              <a:buSzPct val="100000"/>
              <a:buFont typeface="Trebuchet MS"/>
              <a:buNone/>
            </a:pPr>
            <a:endParaRPr sz="2400" b="0" i="0" u="none" strike="noStrike" cap="none">
              <a:solidFill>
                <a:schemeClr val="dk1"/>
              </a:solidFill>
              <a:latin typeface="Arial"/>
              <a:ea typeface="Arial"/>
              <a:cs typeface="Arial"/>
              <a:sym typeface="Arial"/>
            </a:endParaRPr>
          </a:p>
          <a:p>
            <a:pPr marL="914400" lvl="1" indent="-228600" algn="l" rtl="0">
              <a:lnSpc>
                <a:spcPct val="100000"/>
              </a:lnSpc>
              <a:spcBef>
                <a:spcPts val="1000"/>
              </a:spcBef>
              <a:spcAft>
                <a:spcPts val="0"/>
              </a:spcAft>
              <a:buSzPct val="163636"/>
              <a:buNone/>
            </a:pPr>
            <a:endParaRPr/>
          </a:p>
        </p:txBody>
      </p:sp>
      <p:sp>
        <p:nvSpPr>
          <p:cNvPr id="180" name="Google Shape;180;p6"/>
          <p:cNvSpPr txBox="1">
            <a:spLocks noGrp="1"/>
          </p:cNvSpPr>
          <p:nvPr>
            <p:ph type="title"/>
          </p:nvPr>
        </p:nvSpPr>
        <p:spPr>
          <a:xfrm>
            <a:off x="747184" y="228600"/>
            <a:ext cx="8596668"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3600"/>
              <a:buFont typeface="Trebuchet MS"/>
              <a:buNone/>
            </a:pPr>
            <a:r>
              <a:rPr lang="en-US" sz="2400" b="1"/>
              <a:t>Our job is to keep everyone in the game, but there are times when a manager, coach, or player steps over the line and brings ejection upon him or herself. Examples…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7"/>
          <p:cNvSpPr txBox="1">
            <a:spLocks noGrp="1"/>
          </p:cNvSpPr>
          <p:nvPr>
            <p:ph type="title"/>
          </p:nvPr>
        </p:nvSpPr>
        <p:spPr>
          <a:xfrm>
            <a:off x="838200" y="124001"/>
            <a:ext cx="10515600" cy="868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US"/>
              <a:t>Additional Notes</a:t>
            </a:r>
            <a:endParaRPr/>
          </a:p>
        </p:txBody>
      </p:sp>
      <p:sp>
        <p:nvSpPr>
          <p:cNvPr id="186" name="Google Shape;186;p7"/>
          <p:cNvSpPr txBox="1">
            <a:spLocks noGrp="1"/>
          </p:cNvSpPr>
          <p:nvPr>
            <p:ph type="body" idx="1"/>
          </p:nvPr>
        </p:nvSpPr>
        <p:spPr>
          <a:xfrm>
            <a:off x="838200" y="802025"/>
            <a:ext cx="8769300" cy="4434600"/>
          </a:xfrm>
          <a:prstGeom prst="rect">
            <a:avLst/>
          </a:prstGeom>
          <a:noFill/>
          <a:ln>
            <a:noFill/>
          </a:ln>
        </p:spPr>
        <p:txBody>
          <a:bodyPr spcFirstLastPara="1" wrap="square" lIns="91425" tIns="45700" rIns="91425" bIns="45700" anchor="t" anchorCtr="0">
            <a:normAutofit/>
          </a:bodyPr>
          <a:lstStyle/>
          <a:p>
            <a:pPr marL="457200" lvl="0" indent="-320040" algn="l" rtl="0">
              <a:lnSpc>
                <a:spcPct val="100000"/>
              </a:lnSpc>
              <a:spcBef>
                <a:spcPts val="1000"/>
              </a:spcBef>
              <a:spcAft>
                <a:spcPts val="0"/>
              </a:spcAft>
              <a:buSzPts val="1440"/>
              <a:buChar char="►"/>
            </a:pPr>
            <a:r>
              <a:rPr lang="en-US"/>
              <a:t>Tablets at Fallon Baseball fields if you want to use them</a:t>
            </a:r>
            <a:endParaRPr/>
          </a:p>
          <a:p>
            <a:pPr marL="914400" lvl="1" indent="-320040" algn="l" rtl="0">
              <a:lnSpc>
                <a:spcPct val="100000"/>
              </a:lnSpc>
              <a:spcBef>
                <a:spcPts val="1000"/>
              </a:spcBef>
              <a:spcAft>
                <a:spcPts val="0"/>
              </a:spcAft>
              <a:buSzPts val="1440"/>
              <a:buChar char="►"/>
            </a:pPr>
            <a:r>
              <a:rPr lang="en-US"/>
              <a:t>Don’t take the chargers.</a:t>
            </a:r>
            <a:endParaRPr/>
          </a:p>
          <a:p>
            <a:pPr marL="914400" lvl="1" indent="-320040" algn="l" rtl="0">
              <a:lnSpc>
                <a:spcPct val="100000"/>
              </a:lnSpc>
              <a:spcBef>
                <a:spcPts val="1000"/>
              </a:spcBef>
              <a:spcAft>
                <a:spcPts val="0"/>
              </a:spcAft>
              <a:buSzPts val="1440"/>
              <a:buChar char="►"/>
            </a:pPr>
            <a:r>
              <a:rPr lang="en-US"/>
              <a:t>Make sure they are locked up</a:t>
            </a:r>
            <a:endParaRPr/>
          </a:p>
          <a:p>
            <a:pPr marL="457200" lvl="0" indent="-320040" algn="l" rtl="0">
              <a:lnSpc>
                <a:spcPct val="100000"/>
              </a:lnSpc>
              <a:spcBef>
                <a:spcPts val="1000"/>
              </a:spcBef>
              <a:spcAft>
                <a:spcPts val="0"/>
              </a:spcAft>
              <a:buSzPts val="1440"/>
              <a:buChar char="►"/>
            </a:pPr>
            <a:r>
              <a:rPr lang="en-US"/>
              <a:t>Fallon baseball fields have WIFI to help with game streaming. No other fields currently have WIFI. </a:t>
            </a:r>
            <a:endParaRPr/>
          </a:p>
          <a:p>
            <a:pPr marL="457200" lvl="0" indent="-320040" algn="l" rtl="0">
              <a:lnSpc>
                <a:spcPct val="100000"/>
              </a:lnSpc>
              <a:spcBef>
                <a:spcPts val="1000"/>
              </a:spcBef>
              <a:spcAft>
                <a:spcPts val="0"/>
              </a:spcAft>
              <a:buSzPts val="1440"/>
              <a:buChar char="►"/>
            </a:pPr>
            <a:r>
              <a:rPr lang="en-US"/>
              <a:t>Please let the league know if your umpires do not show up.</a:t>
            </a:r>
            <a:endParaRPr/>
          </a:p>
          <a:p>
            <a:pPr marL="457200" lvl="0" indent="-320040" algn="l" rtl="0">
              <a:lnSpc>
                <a:spcPct val="100000"/>
              </a:lnSpc>
              <a:spcBef>
                <a:spcPts val="1000"/>
              </a:spcBef>
              <a:spcAft>
                <a:spcPts val="0"/>
              </a:spcAft>
              <a:buSzPts val="1440"/>
              <a:buChar char="►"/>
            </a:pPr>
            <a:r>
              <a:rPr lang="en-US"/>
              <a:t>Help the umpire with time tracking </a:t>
            </a:r>
            <a:endParaRPr/>
          </a:p>
          <a:p>
            <a:pPr marL="457200" lvl="0" indent="-320040" algn="l" rtl="0">
              <a:lnSpc>
                <a:spcPct val="100000"/>
              </a:lnSpc>
              <a:spcBef>
                <a:spcPts val="1000"/>
              </a:spcBef>
              <a:spcAft>
                <a:spcPts val="0"/>
              </a:spcAft>
              <a:buSzPts val="1440"/>
              <a:buChar char="►"/>
            </a:pPr>
            <a:r>
              <a:rPr lang="en-US"/>
              <a:t>Game changer website has 40 minutes of tutorials you can take if you still have questions after this clinic.</a:t>
            </a:r>
            <a:endParaRPr/>
          </a:p>
          <a:p>
            <a:pPr marL="457200" lvl="0" indent="-320040" algn="l" rtl="0">
              <a:lnSpc>
                <a:spcPct val="100000"/>
              </a:lnSpc>
              <a:spcBef>
                <a:spcPts val="1000"/>
              </a:spcBef>
              <a:spcAft>
                <a:spcPts val="0"/>
              </a:spcAft>
              <a:buSzPts val="1440"/>
              <a:buChar char="►"/>
            </a:pPr>
            <a:r>
              <a:rPr lang="en-US" u="sng">
                <a:solidFill>
                  <a:schemeClr val="hlink"/>
                </a:solidFill>
                <a:hlinkClick r:id="rId3"/>
              </a:rPr>
              <a:t>https://gc.com/home/gcu/scorekeeping-baseball-softball</a:t>
            </a:r>
            <a:endParaRPr/>
          </a:p>
          <a:p>
            <a:pPr marL="457200" lvl="0" indent="-320040" algn="l" rtl="0">
              <a:lnSpc>
                <a:spcPct val="100000"/>
              </a:lnSpc>
              <a:spcBef>
                <a:spcPts val="1000"/>
              </a:spcBef>
              <a:spcAft>
                <a:spcPts val="0"/>
              </a:spcAft>
              <a:buSzPts val="1440"/>
              <a:buChar char="►"/>
            </a:pPr>
            <a:r>
              <a:rPr lang="en-US"/>
              <a:t>Game Changer Classic is still available for download. Don’t download classic.</a:t>
            </a:r>
            <a:endParaRPr/>
          </a:p>
        </p:txBody>
      </p:sp>
      <p:pic>
        <p:nvPicPr>
          <p:cNvPr id="187" name="Google Shape;187;p7"/>
          <p:cNvPicPr preferRelativeResize="0"/>
          <p:nvPr/>
        </p:nvPicPr>
        <p:blipFill rotWithShape="1">
          <a:blip r:embed="rId4">
            <a:alphaModFix/>
          </a:blip>
          <a:srcRect/>
          <a:stretch/>
        </p:blipFill>
        <p:spPr>
          <a:xfrm>
            <a:off x="5811516" y="5299345"/>
            <a:ext cx="1115676" cy="1115676"/>
          </a:xfrm>
          <a:prstGeom prst="rect">
            <a:avLst/>
          </a:prstGeom>
          <a:noFill/>
          <a:ln>
            <a:noFill/>
          </a:ln>
        </p:spPr>
      </p:pic>
      <p:grpSp>
        <p:nvGrpSpPr>
          <p:cNvPr id="188" name="Google Shape;188;p7"/>
          <p:cNvGrpSpPr/>
          <p:nvPr/>
        </p:nvGrpSpPr>
        <p:grpSpPr>
          <a:xfrm>
            <a:off x="2153117" y="5094296"/>
            <a:ext cx="1569600" cy="1565400"/>
            <a:chOff x="2162642" y="4712971"/>
            <a:chExt cx="1569600" cy="1565400"/>
          </a:xfrm>
        </p:grpSpPr>
        <p:pic>
          <p:nvPicPr>
            <p:cNvPr id="189" name="Google Shape;189;p7"/>
            <p:cNvPicPr preferRelativeResize="0"/>
            <p:nvPr/>
          </p:nvPicPr>
          <p:blipFill rotWithShape="1">
            <a:blip r:embed="rId5">
              <a:alphaModFix/>
            </a:blip>
            <a:srcRect/>
            <a:stretch/>
          </p:blipFill>
          <p:spPr>
            <a:xfrm>
              <a:off x="2389663" y="4937769"/>
              <a:ext cx="1115677" cy="1115677"/>
            </a:xfrm>
            <a:prstGeom prst="rect">
              <a:avLst/>
            </a:prstGeom>
            <a:noFill/>
            <a:ln>
              <a:noFill/>
            </a:ln>
          </p:spPr>
        </p:pic>
        <p:sp>
          <p:nvSpPr>
            <p:cNvPr id="190" name="Google Shape;190;p7"/>
            <p:cNvSpPr/>
            <p:nvPr/>
          </p:nvSpPr>
          <p:spPr>
            <a:xfrm>
              <a:off x="2162642" y="4712971"/>
              <a:ext cx="1569600" cy="1565400"/>
            </a:xfrm>
            <a:prstGeom prst="noSmoking">
              <a:avLst>
                <a:gd name="adj" fmla="val 18750"/>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9"/>
          <p:cNvSpPr txBox="1">
            <a:spLocks noGrp="1"/>
          </p:cNvSpPr>
          <p:nvPr>
            <p:ph type="title"/>
          </p:nvPr>
        </p:nvSpPr>
        <p:spPr>
          <a:xfrm>
            <a:off x="677334" y="27305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1"/>
              </a:buClr>
              <a:buSzPts val="3600"/>
              <a:buFont typeface="Trebuchet MS"/>
              <a:buNone/>
            </a:pPr>
            <a:r>
              <a:rPr lang="en-US"/>
              <a:t>Single A Baseball scorekeeper special rules</a:t>
            </a:r>
            <a:endParaRPr/>
          </a:p>
        </p:txBody>
      </p:sp>
      <p:sp>
        <p:nvSpPr>
          <p:cNvPr id="196" name="Google Shape;196;p9"/>
          <p:cNvSpPr txBox="1">
            <a:spLocks noGrp="1"/>
          </p:cNvSpPr>
          <p:nvPr>
            <p:ph type="body" idx="1"/>
          </p:nvPr>
        </p:nvSpPr>
        <p:spPr>
          <a:xfrm>
            <a:off x="552450" y="1450181"/>
            <a:ext cx="9042400" cy="4726782"/>
          </a:xfrm>
          <a:prstGeom prst="rect">
            <a:avLst/>
          </a:prstGeom>
          <a:noFill/>
          <a:ln>
            <a:noFill/>
          </a:ln>
        </p:spPr>
        <p:txBody>
          <a:bodyPr spcFirstLastPara="1" wrap="square" lIns="91425" tIns="45700" rIns="91425" bIns="45700" anchor="t" anchorCtr="0">
            <a:normAutofit lnSpcReduction="10000"/>
          </a:bodyPr>
          <a:lstStyle/>
          <a:p>
            <a:pPr marL="457200" lvl="0" indent="-320040" algn="l" rtl="0">
              <a:lnSpc>
                <a:spcPct val="100000"/>
              </a:lnSpc>
              <a:spcBef>
                <a:spcPts val="1000"/>
              </a:spcBef>
              <a:spcAft>
                <a:spcPts val="0"/>
              </a:spcAft>
              <a:buSzPts val="1440"/>
              <a:buChar char="►"/>
            </a:pPr>
            <a:r>
              <a:rPr lang="en-US"/>
              <a:t>4 outfield positions</a:t>
            </a:r>
            <a:endParaRPr/>
          </a:p>
          <a:p>
            <a:pPr marL="914400" lvl="1" indent="-320040" algn="l" rtl="0">
              <a:lnSpc>
                <a:spcPct val="100000"/>
              </a:lnSpc>
              <a:spcBef>
                <a:spcPts val="1000"/>
              </a:spcBef>
              <a:spcAft>
                <a:spcPts val="0"/>
              </a:spcAft>
              <a:buSzPts val="1440"/>
              <a:buChar char="►"/>
            </a:pPr>
            <a:r>
              <a:rPr lang="en-US"/>
              <a:t>While scoring a game you can change this in the settings area. </a:t>
            </a:r>
            <a:endParaRPr/>
          </a:p>
          <a:p>
            <a:pPr marL="914400" lvl="1" indent="-228600" algn="l" rtl="0">
              <a:lnSpc>
                <a:spcPct val="100000"/>
              </a:lnSpc>
              <a:spcBef>
                <a:spcPts val="1000"/>
              </a:spcBef>
              <a:spcAft>
                <a:spcPts val="0"/>
              </a:spcAft>
              <a:buSzPts val="1440"/>
              <a:buNone/>
            </a:pPr>
            <a:endParaRPr/>
          </a:p>
          <a:p>
            <a:pPr marL="457200" lvl="0" indent="-320040" algn="l" rtl="0">
              <a:lnSpc>
                <a:spcPct val="100000"/>
              </a:lnSpc>
              <a:spcBef>
                <a:spcPts val="1000"/>
              </a:spcBef>
              <a:spcAft>
                <a:spcPts val="0"/>
              </a:spcAft>
              <a:buSzPts val="1440"/>
              <a:buChar char="►"/>
            </a:pPr>
            <a:r>
              <a:rPr lang="en-US"/>
              <a:t>Machine Pitch</a:t>
            </a:r>
            <a:endParaRPr/>
          </a:p>
          <a:p>
            <a:pPr marL="914400" lvl="1" indent="-320040" algn="l" rtl="0">
              <a:lnSpc>
                <a:spcPct val="100000"/>
              </a:lnSpc>
              <a:spcBef>
                <a:spcPts val="1000"/>
              </a:spcBef>
              <a:spcAft>
                <a:spcPts val="0"/>
              </a:spcAft>
              <a:buSzPts val="1440"/>
              <a:buChar char="►"/>
            </a:pPr>
            <a:r>
              <a:rPr lang="en-US"/>
              <a:t>Record 2 strikes then 2 balls. If the 5</a:t>
            </a:r>
            <a:r>
              <a:rPr lang="en-US" baseline="30000"/>
              <a:t>th</a:t>
            </a:r>
            <a:r>
              <a:rPr lang="en-US"/>
              <a:t> pitch is a strikeout record a strikeout like normal, if it is a foul just record a foul ball. Use the count to keep track of the number of pitches (5 for machine pitch)</a:t>
            </a:r>
            <a:endParaRPr/>
          </a:p>
          <a:p>
            <a:pPr marL="914400" lvl="1" indent="-228600" algn="l" rtl="0">
              <a:lnSpc>
                <a:spcPct val="100000"/>
              </a:lnSpc>
              <a:spcBef>
                <a:spcPts val="1000"/>
              </a:spcBef>
              <a:spcAft>
                <a:spcPts val="0"/>
              </a:spcAft>
              <a:buSzPts val="1440"/>
              <a:buNone/>
            </a:pPr>
            <a:endParaRPr/>
          </a:p>
          <a:p>
            <a:pPr marL="457200" lvl="0" indent="-320040" algn="l" rtl="0">
              <a:lnSpc>
                <a:spcPct val="100000"/>
              </a:lnSpc>
              <a:spcBef>
                <a:spcPts val="1000"/>
              </a:spcBef>
              <a:spcAft>
                <a:spcPts val="0"/>
              </a:spcAft>
              <a:buSzPts val="1440"/>
              <a:buChar char="►"/>
            </a:pPr>
            <a:r>
              <a:rPr lang="en-US"/>
              <a:t>Kid Pitch and Machine Pitch</a:t>
            </a:r>
            <a:endParaRPr/>
          </a:p>
          <a:p>
            <a:pPr marL="914400" lvl="1" indent="-320040" algn="l" rtl="0">
              <a:lnSpc>
                <a:spcPct val="100000"/>
              </a:lnSpc>
              <a:spcBef>
                <a:spcPts val="1000"/>
              </a:spcBef>
              <a:spcAft>
                <a:spcPts val="0"/>
              </a:spcAft>
              <a:buSzPts val="1440"/>
              <a:buChar char="►"/>
            </a:pPr>
            <a:r>
              <a:rPr lang="en-US"/>
              <a:t>Create a placeholder player that represents the coach and sub him or her into the game for the pitcher each time that he or she must come in to complete an at-bat. Once this placeholder is subbed in, you can use the Override feature within the Game Menu to reset the pitch count (or just the number of balls) for the at-bat. This override feature will not affect the pitch count of the player. However, once the at-bat is complete, you must sub the original pitcher back into the game.</a:t>
            </a:r>
            <a:endParaRPr/>
          </a:p>
        </p:txBody>
      </p:sp>
    </p:spTree>
  </p:cSld>
  <p:clrMapOvr>
    <a:masterClrMapping/>
  </p:clrMapOvr>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1109</Words>
  <Application>Microsoft Office PowerPoint</Application>
  <PresentationFormat>Widescreen</PresentationFormat>
  <Paragraphs>87</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Tahoma</vt:lpstr>
      <vt:lpstr>Arial</vt:lpstr>
      <vt:lpstr>Trebuchet MS</vt:lpstr>
      <vt:lpstr>Noto Sans Symbols</vt:lpstr>
      <vt:lpstr>Facet</vt:lpstr>
      <vt:lpstr>PowerPoint Presentation</vt:lpstr>
      <vt:lpstr>Thank you for Scorekeeping</vt:lpstr>
      <vt:lpstr>Game Changer Update</vt:lpstr>
      <vt:lpstr>Upload Results</vt:lpstr>
      <vt:lpstr>Updated Local Rules* for 2024</vt:lpstr>
      <vt:lpstr>Game Coordinator (Visitor Scorekeeper)</vt:lpstr>
      <vt:lpstr>Our job is to keep everyone in the game, but there are times when a manager, coach, or player steps over the line and brings ejection upon him or herself. Examples…</vt:lpstr>
      <vt:lpstr>Additional Notes</vt:lpstr>
      <vt:lpstr>Single A Baseball scorekeeper special rules</vt:lpstr>
      <vt:lpstr>PowerPoint Presentation</vt:lpstr>
      <vt:lpstr>Appendix</vt:lpstr>
      <vt:lpstr>How to record results on Dublin Little League Website </vt:lpstr>
      <vt:lpstr>How to record results on Dublin Little League Website </vt:lpstr>
      <vt:lpstr>How to record results on Dublin Little League Website </vt:lpstr>
      <vt:lpstr>How to record results on Dublin Little League Website </vt:lpstr>
      <vt:lpstr>How to record results on Dublin Little League Website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dc:creator>
  <cp:lastModifiedBy>Nejad, Erica S</cp:lastModifiedBy>
  <cp:revision>1</cp:revision>
  <dcterms:created xsi:type="dcterms:W3CDTF">2022-04-18T17:24:16Z</dcterms:created>
  <dcterms:modified xsi:type="dcterms:W3CDTF">2024-03-08T17:45:57Z</dcterms:modified>
</cp:coreProperties>
</file>